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60" r:id="rId5"/>
    <p:sldId id="258" r:id="rId6"/>
    <p:sldId id="259" r:id="rId7"/>
    <p:sldId id="264" r:id="rId8"/>
    <p:sldId id="261" r:id="rId9"/>
    <p:sldId id="262" r:id="rId10"/>
  </p:sldIdLst>
  <p:sldSz cx="9144000" cy="6858000" type="screen4x3"/>
  <p:notesSz cx="6724650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90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6D4FE-F954-4264-A743-C80F7FF2F9CB}" type="datetimeFigureOut">
              <a:rPr lang="en-GB" smtClean="0"/>
              <a:t>21/03/2014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73B3-609A-44F0-A28E-CADFC59E21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808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6D4FE-F954-4264-A743-C80F7FF2F9CB}" type="datetimeFigureOut">
              <a:rPr lang="en-GB" smtClean="0"/>
              <a:t>21/03/2014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73B3-609A-44F0-A28E-CADFC59E21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4085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6D4FE-F954-4264-A743-C80F7FF2F9CB}" type="datetimeFigureOut">
              <a:rPr lang="en-GB" smtClean="0"/>
              <a:t>21/03/2014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73B3-609A-44F0-A28E-CADFC59E21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443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6D4FE-F954-4264-A743-C80F7FF2F9CB}" type="datetimeFigureOut">
              <a:rPr lang="en-GB" smtClean="0"/>
              <a:t>21/03/2014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73B3-609A-44F0-A28E-CADFC59E21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908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6D4FE-F954-4264-A743-C80F7FF2F9CB}" type="datetimeFigureOut">
              <a:rPr lang="en-GB" smtClean="0"/>
              <a:t>21/03/2014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73B3-609A-44F0-A28E-CADFC59E21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3864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6D4FE-F954-4264-A743-C80F7FF2F9CB}" type="datetimeFigureOut">
              <a:rPr lang="en-GB" smtClean="0"/>
              <a:t>21/03/2014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73B3-609A-44F0-A28E-CADFC59E21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6948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6D4FE-F954-4264-A743-C80F7FF2F9CB}" type="datetimeFigureOut">
              <a:rPr lang="en-GB" smtClean="0"/>
              <a:t>21/03/2014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73B3-609A-44F0-A28E-CADFC59E21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209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6D4FE-F954-4264-A743-C80F7FF2F9CB}" type="datetimeFigureOut">
              <a:rPr lang="en-GB" smtClean="0"/>
              <a:t>21/03/2014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73B3-609A-44F0-A28E-CADFC59E21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7294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6D4FE-F954-4264-A743-C80F7FF2F9CB}" type="datetimeFigureOut">
              <a:rPr lang="en-GB" smtClean="0"/>
              <a:t>21/03/2014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73B3-609A-44F0-A28E-CADFC59E21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0786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6D4FE-F954-4264-A743-C80F7FF2F9CB}" type="datetimeFigureOut">
              <a:rPr lang="en-GB" smtClean="0"/>
              <a:t>21/03/2014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73B3-609A-44F0-A28E-CADFC59E21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6682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6D4FE-F954-4264-A743-C80F7FF2F9CB}" type="datetimeFigureOut">
              <a:rPr lang="en-GB" smtClean="0"/>
              <a:t>21/03/2014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73B3-609A-44F0-A28E-CADFC59E21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756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6D4FE-F954-4264-A743-C80F7FF2F9CB}" type="datetimeFigureOut">
              <a:rPr lang="en-GB" smtClean="0"/>
              <a:t>21/03/2014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F73B3-609A-44F0-A28E-CADFC59E21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4008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200025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3400" y="2438400"/>
            <a:ext cx="759970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chemeClr val="bg1"/>
                </a:solidFill>
              </a:rPr>
              <a:t>Greg Myddelton</a:t>
            </a:r>
          </a:p>
          <a:p>
            <a:endParaRPr lang="en-GB" sz="600" b="1" dirty="0" smtClean="0">
              <a:solidFill>
                <a:schemeClr val="bg1"/>
              </a:solidFill>
            </a:endParaRPr>
          </a:p>
          <a:p>
            <a:r>
              <a:rPr lang="en-GB" sz="3200" b="1" dirty="0" smtClean="0">
                <a:solidFill>
                  <a:schemeClr val="bg1"/>
                </a:solidFill>
              </a:rPr>
              <a:t>Assistant Director for Commissioning, OPCC</a:t>
            </a:r>
          </a:p>
          <a:p>
            <a:endParaRPr lang="en-GB" sz="3000" b="1" dirty="0" smtClean="0">
              <a:solidFill>
                <a:schemeClr val="bg1"/>
              </a:solidFill>
            </a:endParaRPr>
          </a:p>
          <a:p>
            <a:endParaRPr lang="en-GB" sz="3000" b="1" dirty="0">
              <a:solidFill>
                <a:schemeClr val="bg1"/>
              </a:solidFill>
            </a:endParaRPr>
          </a:p>
          <a:p>
            <a:r>
              <a:rPr lang="en-GB" sz="3000" b="1" dirty="0" smtClean="0">
                <a:solidFill>
                  <a:schemeClr val="bg1"/>
                </a:solidFill>
              </a:rPr>
              <a:t>Friday 14</a:t>
            </a:r>
            <a:r>
              <a:rPr lang="en-GB" sz="3000" b="1" baseline="30000" dirty="0" smtClean="0">
                <a:solidFill>
                  <a:schemeClr val="bg1"/>
                </a:solidFill>
              </a:rPr>
              <a:t>th</a:t>
            </a:r>
            <a:r>
              <a:rPr lang="en-GB" sz="3000" b="1" dirty="0" smtClean="0">
                <a:solidFill>
                  <a:schemeClr val="bg1"/>
                </a:solidFill>
              </a:rPr>
              <a:t> March 2014</a:t>
            </a:r>
            <a:endParaRPr lang="en-GB" sz="3000" b="1" dirty="0">
              <a:solidFill>
                <a:schemeClr val="bg1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3047029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4166" y="914400"/>
            <a:ext cx="8086817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 smtClean="0">
                <a:solidFill>
                  <a:schemeClr val="accent5">
                    <a:lumMod val="75000"/>
                  </a:schemeClr>
                </a:solidFill>
              </a:rPr>
              <a:t>TODAY’S EVENT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 smtClean="0"/>
              <a:t>Outline commissioning changes and update on PCC activity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 smtClean="0"/>
              <a:t>Develop understanding of services and gaps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 smtClean="0"/>
              <a:t>Inform PCC’s commissioning strategy and plans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 smtClean="0"/>
              <a:t>Consult with VCS</a:t>
            </a:r>
          </a:p>
          <a:p>
            <a:endParaRPr lang="en-GB" sz="2200" dirty="0" smtClean="0"/>
          </a:p>
          <a:p>
            <a:r>
              <a:rPr lang="en-GB" sz="3000" b="1" dirty="0" smtClean="0">
                <a:solidFill>
                  <a:schemeClr val="accent5">
                    <a:lumMod val="75000"/>
                  </a:schemeClr>
                </a:solidFill>
              </a:rPr>
              <a:t>KEY MESSAGES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 smtClean="0"/>
              <a:t>The way we support victims is changing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 smtClean="0"/>
              <a:t>Risks &amp; Opportunities (particularly for VCS)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 smtClean="0"/>
              <a:t>Chance for VCS to input into service design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 smtClean="0"/>
              <a:t>Victims will be at the heart of new processes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2200" dirty="0" smtClean="0"/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385560" cy="5842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1863504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23781" y="762000"/>
            <a:ext cx="8086817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 smtClean="0">
                <a:solidFill>
                  <a:schemeClr val="accent5">
                    <a:lumMod val="75000"/>
                  </a:schemeClr>
                </a:solidFill>
              </a:rPr>
              <a:t>"WHAT WILL I GET OUT OF TODAY?”</a:t>
            </a:r>
          </a:p>
          <a:p>
            <a:endParaRPr lang="en-GB" sz="2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2200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381000" y="1600200"/>
            <a:ext cx="4038600" cy="4648200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solidFill>
                  <a:schemeClr val="accent5">
                    <a:lumMod val="75000"/>
                  </a:schemeClr>
                </a:solidFill>
              </a:rPr>
              <a:t>PCC:</a:t>
            </a:r>
          </a:p>
          <a:p>
            <a:pPr algn="ctr"/>
            <a:endParaRPr lang="en-GB" sz="32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300" dirty="0" smtClean="0">
                <a:solidFill>
                  <a:schemeClr val="accent5">
                    <a:lumMod val="75000"/>
                  </a:schemeClr>
                </a:solidFill>
              </a:rPr>
              <a:t>Sense-check of ideas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300" dirty="0" smtClean="0">
                <a:solidFill>
                  <a:schemeClr val="accent5">
                    <a:lumMod val="75000"/>
                  </a:schemeClr>
                </a:solidFill>
              </a:rPr>
              <a:t>Develop potential market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300" dirty="0" smtClean="0">
                <a:solidFill>
                  <a:schemeClr val="accent5">
                    <a:lumMod val="75000"/>
                  </a:schemeClr>
                </a:solidFill>
              </a:rPr>
              <a:t>Gain insight on existing services and needs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300" dirty="0" smtClean="0">
                <a:solidFill>
                  <a:schemeClr val="accent5">
                    <a:lumMod val="75000"/>
                  </a:schemeClr>
                </a:solidFill>
              </a:rPr>
              <a:t>Engage Voluntary &amp; Community Sector (VCS)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300" dirty="0" smtClean="0">
                <a:solidFill>
                  <a:schemeClr val="accent5">
                    <a:lumMod val="75000"/>
                  </a:schemeClr>
                </a:solidFill>
              </a:rPr>
              <a:t>Obtain VCS &amp; victims perspective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604183" y="1600200"/>
            <a:ext cx="4191000" cy="4648200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solidFill>
                  <a:schemeClr val="accent5">
                    <a:lumMod val="75000"/>
                  </a:schemeClr>
                </a:solidFill>
              </a:rPr>
              <a:t>VCS:</a:t>
            </a:r>
          </a:p>
          <a:p>
            <a:pPr algn="ctr"/>
            <a:endParaRPr lang="en-GB" sz="32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300" dirty="0" smtClean="0">
                <a:solidFill>
                  <a:schemeClr val="accent5">
                    <a:lumMod val="75000"/>
                  </a:schemeClr>
                </a:solidFill>
              </a:rPr>
              <a:t>Understand changes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300" dirty="0" smtClean="0">
                <a:solidFill>
                  <a:schemeClr val="accent5">
                    <a:lumMod val="75000"/>
                  </a:schemeClr>
                </a:solidFill>
              </a:rPr>
              <a:t>An opportunity to influence design of 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300" dirty="0" smtClean="0">
                <a:solidFill>
                  <a:schemeClr val="accent5">
                    <a:lumMod val="75000"/>
                  </a:schemeClr>
                </a:solidFill>
              </a:rPr>
              <a:t>Networking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300" dirty="0" smtClean="0">
                <a:solidFill>
                  <a:schemeClr val="accent5">
                    <a:lumMod val="75000"/>
                  </a:schemeClr>
                </a:solidFill>
              </a:rPr>
              <a:t>Opportunities around service delivery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300" dirty="0" smtClean="0">
                <a:solidFill>
                  <a:schemeClr val="accent5">
                    <a:lumMod val="75000"/>
                  </a:schemeClr>
                </a:solidFill>
              </a:rPr>
              <a:t>Take part in commissioning process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300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385560" cy="5842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265788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385560" cy="5842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1905000" y="765244"/>
            <a:ext cx="647700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30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en-GB" sz="2200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en-GB" sz="2200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GB" sz="2200" dirty="0" smtClean="0">
                <a:solidFill>
                  <a:schemeClr val="accent5">
                    <a:lumMod val="75000"/>
                  </a:schemeClr>
                </a:solidFill>
              </a:rPr>
              <a:t>Victims Code</a:t>
            </a:r>
          </a:p>
          <a:p>
            <a:endParaRPr lang="en-GB" sz="2200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GB" sz="22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GB" sz="2200" b="1" dirty="0" smtClean="0">
                <a:solidFill>
                  <a:schemeClr val="accent5">
                    <a:lumMod val="75000"/>
                  </a:schemeClr>
                </a:solidFill>
              </a:rPr>
              <a:t>How will these be addressed today?</a:t>
            </a:r>
          </a:p>
          <a:p>
            <a:endParaRPr lang="en-GB" sz="2200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GB" sz="2200" dirty="0" smtClean="0">
                <a:solidFill>
                  <a:schemeClr val="accent5">
                    <a:lumMod val="75000"/>
                  </a:schemeClr>
                </a:solidFill>
              </a:rPr>
              <a:t>What are a victim’s needs?</a:t>
            </a:r>
          </a:p>
          <a:p>
            <a:endParaRPr lang="en-GB" sz="22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GB" sz="2200" dirty="0" smtClean="0">
                <a:solidFill>
                  <a:schemeClr val="accent5">
                    <a:lumMod val="75000"/>
                  </a:schemeClr>
                </a:solidFill>
              </a:rPr>
              <a:t>Which interventions are most effective?</a:t>
            </a:r>
          </a:p>
          <a:p>
            <a:endParaRPr lang="en-GB" sz="22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GB" sz="2200" dirty="0" smtClean="0">
                <a:solidFill>
                  <a:schemeClr val="accent5">
                    <a:lumMod val="75000"/>
                  </a:schemeClr>
                </a:solidFill>
              </a:rPr>
              <a:t>What services already exist and where are the gaps?</a:t>
            </a:r>
          </a:p>
          <a:p>
            <a:endParaRPr lang="en-GB" sz="22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GB" sz="2200" i="1" dirty="0" smtClean="0">
                <a:solidFill>
                  <a:schemeClr val="accent5">
                    <a:lumMod val="75000"/>
                  </a:schemeClr>
                </a:solidFill>
              </a:rPr>
              <a:t>How</a:t>
            </a:r>
            <a:r>
              <a:rPr lang="en-GB" sz="2200" dirty="0" smtClean="0">
                <a:solidFill>
                  <a:schemeClr val="accent5">
                    <a:lumMod val="75000"/>
                  </a:schemeClr>
                </a:solidFill>
              </a:rPr>
              <a:t> are services best delivered?</a:t>
            </a:r>
          </a:p>
          <a:p>
            <a:endParaRPr lang="en-GB" sz="2200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GB" sz="2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33800" y="1752600"/>
            <a:ext cx="242149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dirty="0">
                <a:solidFill>
                  <a:schemeClr val="accent5">
                    <a:lumMod val="75000"/>
                  </a:schemeClr>
                </a:solidFill>
              </a:rPr>
              <a:t>Standard provision</a:t>
            </a:r>
          </a:p>
          <a:p>
            <a:r>
              <a:rPr lang="en-GB" sz="2200" dirty="0">
                <a:solidFill>
                  <a:schemeClr val="accent5">
                    <a:lumMod val="75000"/>
                  </a:schemeClr>
                </a:solidFill>
              </a:rPr>
              <a:t>Enhanced provision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3505200" y="1981200"/>
            <a:ext cx="228600" cy="156120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505200" y="2137320"/>
            <a:ext cx="228600" cy="148680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673" y="1676400"/>
            <a:ext cx="134819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803761" y="685800"/>
            <a:ext cx="5631478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VICTIM-CENTRED SERVICE DESIGN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921534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385560" cy="5842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487567" y="990600"/>
            <a:ext cx="8086817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 smtClean="0">
                <a:solidFill>
                  <a:schemeClr val="accent5">
                    <a:lumMod val="75000"/>
                  </a:schemeClr>
                </a:solidFill>
              </a:rPr>
              <a:t>ACTIVITY TO DATE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/>
              <a:t>Engagement with victims and partners, including VCS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/>
              <a:t>Needs assessment and service design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 smtClean="0"/>
              <a:t>Funded development projects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 smtClean="0"/>
              <a:t>Regional collaboration work</a:t>
            </a:r>
          </a:p>
          <a:p>
            <a:endParaRPr lang="en-GB" sz="2200" dirty="0" smtClean="0"/>
          </a:p>
          <a:p>
            <a:r>
              <a:rPr lang="en-GB" sz="3000" b="1" dirty="0" smtClean="0">
                <a:solidFill>
                  <a:schemeClr val="accent5">
                    <a:lumMod val="75000"/>
                  </a:schemeClr>
                </a:solidFill>
              </a:rPr>
              <a:t>FURTHER OPPORTUNITIES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/>
              <a:t>Fund pathfinder projects with </a:t>
            </a:r>
            <a:r>
              <a:rPr lang="en-GB" sz="2200" dirty="0" smtClean="0"/>
              <a:t>VCS</a:t>
            </a:r>
            <a:endParaRPr lang="en-GB" sz="22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 smtClean="0"/>
              <a:t>Support collaboration and consortia-building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 smtClean="0"/>
              <a:t>Develop capacity via “supplier days”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 smtClean="0"/>
              <a:t>Share local, regional and national activity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220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4189846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385560" cy="5842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228600" y="685800"/>
            <a:ext cx="86868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 smtClean="0">
                <a:solidFill>
                  <a:schemeClr val="accent5">
                    <a:lumMod val="75000"/>
                  </a:schemeClr>
                </a:solidFill>
              </a:rPr>
              <a:t>COMMISSIONING DESIGN PRINCIPLES</a:t>
            </a:r>
          </a:p>
          <a:p>
            <a:endParaRPr lang="en-GB" sz="14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GB" sz="2200" dirty="0" smtClean="0"/>
              <a:t>Ensure </a:t>
            </a:r>
            <a:r>
              <a:rPr lang="en-GB" sz="2200" dirty="0"/>
              <a:t>victims are at the centre of the commissioning </a:t>
            </a:r>
            <a:r>
              <a:rPr lang="en-GB" sz="2200" dirty="0" smtClean="0"/>
              <a:t>process</a:t>
            </a:r>
          </a:p>
          <a:p>
            <a:pPr marL="457200" lvl="0" indent="-457200">
              <a:buFont typeface="+mj-lt"/>
              <a:buAutoNum type="arabicPeriod"/>
            </a:pPr>
            <a:endParaRPr lang="en-GB" sz="800" dirty="0"/>
          </a:p>
          <a:p>
            <a:pPr marL="457200" lvl="0" indent="-457200">
              <a:buFont typeface="+mj-lt"/>
              <a:buAutoNum type="arabicPeriod"/>
            </a:pPr>
            <a:r>
              <a:rPr lang="en-GB" sz="2200" dirty="0" smtClean="0"/>
              <a:t>Commission </a:t>
            </a:r>
            <a:r>
              <a:rPr lang="en-GB" sz="2200" dirty="0"/>
              <a:t>in relation to the priorities within the Police and Crime </a:t>
            </a:r>
            <a:r>
              <a:rPr lang="en-GB" sz="2200" dirty="0" smtClean="0"/>
              <a:t>Plan</a:t>
            </a:r>
          </a:p>
          <a:p>
            <a:pPr marL="457200" lvl="0" indent="-457200">
              <a:buFont typeface="+mj-lt"/>
              <a:buAutoNum type="arabicPeriod"/>
            </a:pPr>
            <a:endParaRPr lang="en-GB" sz="800" dirty="0"/>
          </a:p>
          <a:p>
            <a:pPr marL="457200" lvl="0" indent="-457200">
              <a:buFont typeface="+mj-lt"/>
              <a:buAutoNum type="arabicPeriod"/>
            </a:pPr>
            <a:r>
              <a:rPr lang="en-GB" sz="2200" dirty="0" smtClean="0"/>
              <a:t>Consult </a:t>
            </a:r>
            <a:r>
              <a:rPr lang="en-GB" sz="2200" dirty="0"/>
              <a:t>and engage local </a:t>
            </a:r>
            <a:r>
              <a:rPr lang="en-GB" sz="2200" dirty="0" smtClean="0"/>
              <a:t>victims’ </a:t>
            </a:r>
            <a:r>
              <a:rPr lang="en-GB" sz="2200" dirty="0"/>
              <a:t>services on the development and design of the commissioning </a:t>
            </a:r>
            <a:r>
              <a:rPr lang="en-GB" sz="2200" dirty="0" smtClean="0"/>
              <a:t>strategy</a:t>
            </a:r>
          </a:p>
          <a:p>
            <a:pPr marL="457200" lvl="0" indent="-457200">
              <a:buFont typeface="+mj-lt"/>
              <a:buAutoNum type="arabicPeriod"/>
            </a:pPr>
            <a:endParaRPr lang="en-GB" sz="800" dirty="0"/>
          </a:p>
          <a:p>
            <a:pPr marL="457200" indent="-457200">
              <a:buFont typeface="+mj-lt"/>
              <a:buAutoNum type="arabicPeriod"/>
            </a:pPr>
            <a:r>
              <a:rPr lang="en-GB" sz="2200" dirty="0"/>
              <a:t>Use the voice of victims to inform and improve </a:t>
            </a:r>
            <a:r>
              <a:rPr lang="en-GB" sz="2200" dirty="0" smtClean="0"/>
              <a:t>services</a:t>
            </a:r>
          </a:p>
          <a:p>
            <a:pPr marL="457200" indent="-457200">
              <a:buFont typeface="+mj-lt"/>
              <a:buAutoNum type="arabicPeriod"/>
            </a:pPr>
            <a:endParaRPr lang="en-GB" sz="800" dirty="0"/>
          </a:p>
          <a:p>
            <a:pPr marL="457200" lvl="0" indent="-457200">
              <a:buFont typeface="+mj-lt"/>
              <a:buAutoNum type="arabicPeriod"/>
            </a:pPr>
            <a:r>
              <a:rPr lang="en-GB" sz="2200" dirty="0" smtClean="0"/>
              <a:t>Secure best </a:t>
            </a:r>
            <a:r>
              <a:rPr lang="en-GB" sz="2200" dirty="0"/>
              <a:t>value for </a:t>
            </a:r>
            <a:r>
              <a:rPr lang="en-GB" sz="2200" dirty="0" smtClean="0"/>
              <a:t>money</a:t>
            </a:r>
          </a:p>
          <a:p>
            <a:pPr marL="457200" lvl="0" indent="-457200">
              <a:buFont typeface="+mj-lt"/>
              <a:buAutoNum type="arabicPeriod"/>
            </a:pPr>
            <a:endParaRPr lang="en-GB" sz="800" dirty="0"/>
          </a:p>
          <a:p>
            <a:pPr marL="457200" lvl="0" indent="-457200">
              <a:buFont typeface="+mj-lt"/>
              <a:buAutoNum type="arabicPeriod"/>
            </a:pPr>
            <a:r>
              <a:rPr lang="en-GB" sz="2200" dirty="0" smtClean="0"/>
              <a:t>Use </a:t>
            </a:r>
            <a:r>
              <a:rPr lang="en-GB" sz="2200" dirty="0"/>
              <a:t>an evidence base to commission against measurable </a:t>
            </a:r>
            <a:r>
              <a:rPr lang="en-GB" sz="2200" dirty="0" smtClean="0"/>
              <a:t>outcomes</a:t>
            </a:r>
          </a:p>
          <a:p>
            <a:pPr marL="457200" lvl="0" indent="-457200">
              <a:buFont typeface="+mj-lt"/>
              <a:buAutoNum type="arabicPeriod"/>
            </a:pPr>
            <a:endParaRPr lang="en-GB" sz="800" dirty="0"/>
          </a:p>
          <a:p>
            <a:pPr marL="457200" lvl="0" indent="-457200">
              <a:buFont typeface="+mj-lt"/>
              <a:buAutoNum type="arabicPeriod"/>
            </a:pPr>
            <a:r>
              <a:rPr lang="en-GB" sz="2200" dirty="0" smtClean="0"/>
              <a:t>Ensure </a:t>
            </a:r>
            <a:r>
              <a:rPr lang="en-GB" sz="2200" dirty="0"/>
              <a:t>support is provided early and in a timely </a:t>
            </a:r>
            <a:r>
              <a:rPr lang="en-GB" sz="2200" dirty="0" smtClean="0"/>
              <a:t>manner </a:t>
            </a:r>
            <a:r>
              <a:rPr lang="en-GB" sz="2200" dirty="0"/>
              <a:t>to prevent issues </a:t>
            </a:r>
            <a:r>
              <a:rPr lang="en-GB" sz="2200" dirty="0" smtClean="0"/>
              <a:t>escalating</a:t>
            </a:r>
          </a:p>
          <a:p>
            <a:pPr marL="457200" lvl="0" indent="-457200">
              <a:buFont typeface="+mj-lt"/>
              <a:buAutoNum type="arabicPeriod"/>
            </a:pPr>
            <a:endParaRPr lang="en-GB" sz="800" dirty="0"/>
          </a:p>
          <a:p>
            <a:pPr marL="457200" lvl="0" indent="-457200">
              <a:buFont typeface="+mj-lt"/>
              <a:buAutoNum type="arabicPeriod"/>
            </a:pPr>
            <a:r>
              <a:rPr lang="en-GB" sz="2200" dirty="0" smtClean="0"/>
              <a:t>Ensure </a:t>
            </a:r>
            <a:r>
              <a:rPr lang="en-GB" sz="2200" dirty="0"/>
              <a:t>the delivery of high quality consistent services to victims across Essex, Southend-on-Sea and </a:t>
            </a:r>
            <a:r>
              <a:rPr lang="en-GB" sz="2200" dirty="0" smtClean="0"/>
              <a:t>Thurrock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921534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385560" cy="5842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152400" y="685800"/>
            <a:ext cx="89154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 smtClean="0">
                <a:solidFill>
                  <a:schemeClr val="accent5">
                    <a:lumMod val="75000"/>
                  </a:schemeClr>
                </a:solidFill>
              </a:rPr>
              <a:t>COMMISSIONING DESIGN PRINCIPLES (cont’d)</a:t>
            </a:r>
          </a:p>
          <a:p>
            <a:endParaRPr lang="en-GB" sz="14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 smtClean="0"/>
              <a:t>Ensure </a:t>
            </a:r>
            <a:r>
              <a:rPr lang="en-GB" dirty="0"/>
              <a:t>that victims are able to access the support they are entitled to under the Victims Code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Supporting victims </a:t>
            </a:r>
            <a:r>
              <a:rPr lang="en-GB" dirty="0" smtClean="0"/>
              <a:t>remains </a:t>
            </a:r>
            <a:r>
              <a:rPr lang="en-GB" dirty="0"/>
              <a:t>one of the key areas of Focus in the Police and Crime Plan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Commission activity that is proven to support victims of crime and reduce crime or ASB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Develop </a:t>
            </a:r>
            <a:r>
              <a:rPr lang="en-GB" dirty="0" smtClean="0"/>
              <a:t>victims’ </a:t>
            </a:r>
            <a:r>
              <a:rPr lang="en-GB" dirty="0"/>
              <a:t>services using </a:t>
            </a:r>
            <a:r>
              <a:rPr lang="en-GB" dirty="0" smtClean="0"/>
              <a:t>capacity-building </a:t>
            </a:r>
            <a:r>
              <a:rPr lang="en-GB" dirty="0"/>
              <a:t>funding provided by the </a:t>
            </a:r>
            <a:r>
              <a:rPr lang="en-GB" dirty="0" err="1" smtClean="0"/>
              <a:t>MoJ</a:t>
            </a:r>
            <a:endParaRPr lang="en-GB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Commission restorative justice solutions that improve services to victims and reduce reoffending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Develop </a:t>
            </a:r>
            <a:r>
              <a:rPr lang="en-GB" dirty="0" smtClean="0"/>
              <a:t>an online </a:t>
            </a:r>
            <a:r>
              <a:rPr lang="en-GB" i="1" dirty="0" smtClean="0"/>
              <a:t>victim’s </a:t>
            </a:r>
            <a:r>
              <a:rPr lang="en-GB" i="1" dirty="0"/>
              <a:t>portal</a:t>
            </a:r>
            <a:r>
              <a:rPr lang="en-GB" dirty="0"/>
              <a:t> to provide information and signposting </a:t>
            </a:r>
            <a:r>
              <a:rPr lang="en-GB" dirty="0" smtClean="0"/>
              <a:t>in </a:t>
            </a:r>
            <a:r>
              <a:rPr lang="en-GB" dirty="0"/>
              <a:t>an accessible way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Use engagement mechanisms, such as the Victims Forum, to inform service design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To build trust and encourage all victims to report crime, including hate crime, violence against women and girls and domestic abuse that may previously have been under-reported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Provide a single point of contact for victims, with minimal handovers and good information sharing between agencies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To give victims targeted, effective support depending on </a:t>
            </a:r>
            <a:r>
              <a:rPr lang="en-GB" dirty="0" smtClean="0"/>
              <a:t>individuals’ </a:t>
            </a:r>
            <a:r>
              <a:rPr lang="en-GB" dirty="0"/>
              <a:t>needs and situation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Timely, consistent and helpful feedback throughout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 smtClean="0"/>
              <a:t>Victims are, and feel that they are, understood </a:t>
            </a:r>
            <a:r>
              <a:rPr lang="en-GB" dirty="0"/>
              <a:t>and </a:t>
            </a:r>
            <a:r>
              <a:rPr lang="en-GB" dirty="0" smtClean="0"/>
              <a:t>supported within the system</a:t>
            </a:r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1569999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385560" cy="5842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286693" y="1371600"/>
            <a:ext cx="83820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 smtClean="0">
                <a:solidFill>
                  <a:schemeClr val="accent5">
                    <a:lumMod val="75000"/>
                  </a:schemeClr>
                </a:solidFill>
              </a:rPr>
              <a:t>WHAT NEXT?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22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200" dirty="0" smtClean="0"/>
              <a:t>March 2014 – OPCC to share conference feedback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4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200" dirty="0" smtClean="0"/>
              <a:t>March 2014 – OPCC to communicate process and criteria around pathfinder projects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200" dirty="0"/>
              <a:t>June 2014 – Draft </a:t>
            </a:r>
            <a:r>
              <a:rPr lang="en-GB" sz="2200" dirty="0" smtClean="0"/>
              <a:t>Victim’s </a:t>
            </a:r>
            <a:r>
              <a:rPr lang="en-GB" sz="2200" dirty="0"/>
              <a:t>Commissioning Strategy </a:t>
            </a:r>
            <a:r>
              <a:rPr lang="en-GB" sz="2200" dirty="0" smtClean="0"/>
              <a:t>(consultation)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200" dirty="0" smtClean="0"/>
              <a:t>October </a:t>
            </a:r>
            <a:r>
              <a:rPr lang="en-GB" sz="2200" dirty="0"/>
              <a:t>2014 </a:t>
            </a:r>
            <a:r>
              <a:rPr lang="en-GB" sz="2200" dirty="0" smtClean="0"/>
              <a:t>– PCCs assumes responsibility for some local victims’ commissioning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200" dirty="0"/>
              <a:t>April 2015 – Full transfer of funding and responsibility for </a:t>
            </a:r>
            <a:r>
              <a:rPr lang="en-GB" sz="2200" dirty="0" smtClean="0"/>
              <a:t>victims’ commissioning </a:t>
            </a:r>
            <a:r>
              <a:rPr lang="en-GB" sz="2200" dirty="0"/>
              <a:t>to </a:t>
            </a:r>
            <a:r>
              <a:rPr lang="en-GB" sz="2200" dirty="0" smtClean="0"/>
              <a:t>PCCs</a:t>
            </a:r>
            <a:endParaRPr lang="en-GB" sz="22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921534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1143000"/>
            <a:ext cx="8269585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30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en-GB" sz="3000" b="1" dirty="0" smtClean="0">
              <a:solidFill>
                <a:schemeClr val="bg1"/>
              </a:solidFill>
            </a:endParaRPr>
          </a:p>
          <a:p>
            <a:r>
              <a:rPr lang="en-GB" sz="4600" b="1" dirty="0" smtClean="0">
                <a:solidFill>
                  <a:schemeClr val="bg1"/>
                </a:solidFill>
              </a:rPr>
              <a:t>THANK YOU!</a:t>
            </a:r>
          </a:p>
          <a:p>
            <a:endParaRPr lang="en-GB" sz="3000" b="1" dirty="0">
              <a:solidFill>
                <a:schemeClr val="bg1"/>
              </a:solidFill>
            </a:endParaRPr>
          </a:p>
          <a:p>
            <a:endParaRPr lang="en-GB" sz="3000" b="1" dirty="0" smtClean="0">
              <a:solidFill>
                <a:schemeClr val="bg1"/>
              </a:solidFill>
            </a:endParaRPr>
          </a:p>
          <a:p>
            <a:endParaRPr lang="en-GB" sz="3000" b="1" dirty="0" smtClean="0">
              <a:solidFill>
                <a:schemeClr val="bg1"/>
              </a:solidFill>
            </a:endParaRPr>
          </a:p>
          <a:p>
            <a:r>
              <a:rPr lang="en-GB" sz="3000" b="1" dirty="0" smtClean="0">
                <a:solidFill>
                  <a:schemeClr val="bg1"/>
                </a:solidFill>
              </a:rPr>
              <a:t>Contact details:</a:t>
            </a:r>
          </a:p>
          <a:p>
            <a:r>
              <a:rPr lang="en-GB" sz="3000" b="1" dirty="0" smtClean="0">
                <a:solidFill>
                  <a:schemeClr val="bg1"/>
                </a:solidFill>
              </a:rPr>
              <a:t>E-mail: </a:t>
            </a:r>
            <a:r>
              <a:rPr lang="en-GB" sz="3000" b="1" u="sng" dirty="0" smtClean="0">
                <a:solidFill>
                  <a:schemeClr val="bg1"/>
                </a:solidFill>
              </a:rPr>
              <a:t>greg.myddelton@essex.pnn.police.uk</a:t>
            </a:r>
            <a:endParaRPr lang="en-GB" sz="2200" u="sng" dirty="0">
              <a:solidFill>
                <a:schemeClr val="bg1"/>
              </a:solidFill>
            </a:endParaRPr>
          </a:p>
          <a:p>
            <a:r>
              <a:rPr lang="en-GB" sz="3000" b="1" dirty="0" smtClean="0">
                <a:solidFill>
                  <a:schemeClr val="bg1"/>
                </a:solidFill>
              </a:rPr>
              <a:t>Web-site</a:t>
            </a:r>
            <a:r>
              <a:rPr lang="en-GB" sz="3000" b="1" dirty="0">
                <a:solidFill>
                  <a:schemeClr val="bg1"/>
                </a:solidFill>
              </a:rPr>
              <a:t>: </a:t>
            </a:r>
            <a:r>
              <a:rPr lang="en-GB" sz="3000" b="1" u="sng" dirty="0" smtClean="0">
                <a:solidFill>
                  <a:schemeClr val="bg1"/>
                </a:solidFill>
              </a:rPr>
              <a:t>www.essex.pcc.police.uk</a:t>
            </a:r>
          </a:p>
          <a:p>
            <a:r>
              <a:rPr lang="en-GB" sz="3000" b="1" dirty="0" smtClean="0">
                <a:solidFill>
                  <a:schemeClr val="bg1"/>
                </a:solidFill>
              </a:rPr>
              <a:t>Telephone: 01245 </a:t>
            </a:r>
            <a:r>
              <a:rPr lang="en-GB" sz="3000" b="1" dirty="0">
                <a:solidFill>
                  <a:schemeClr val="bg1"/>
                </a:solidFill>
              </a:rPr>
              <a:t>291644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200025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773182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1120</TotalTime>
  <Words>579</Words>
  <Application>Microsoft Office PowerPoint</Application>
  <PresentationFormat>On-screen Show (4:3)</PresentationFormat>
  <Paragraphs>113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WF7x64-</dc:creator>
  <cp:lastModifiedBy>Louise Miles</cp:lastModifiedBy>
  <cp:revision>21</cp:revision>
  <cp:lastPrinted>2014-03-13T12:55:27Z</cp:lastPrinted>
  <dcterms:created xsi:type="dcterms:W3CDTF">2014-03-12T18:49:34Z</dcterms:created>
  <dcterms:modified xsi:type="dcterms:W3CDTF">2014-03-21T11:09:34Z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serName">
    <vt:lpwstr>76043</vt:lpwstr>
  </property>
  <property fmtid="{D5CDD505-2E9C-101B-9397-08002B2CF9AE}" pid="3" name="Protective Marking">
    <vt:lpwstr>NOT PROTECTIVELY MARKED</vt:lpwstr>
  </property>
  <property fmtid="{D5CDD505-2E9C-101B-9397-08002B2CF9AE}" pid="4" name="Descriptor">
    <vt:lpwstr/>
  </property>
  <property fmtid="{D5CDD505-2E9C-101B-9397-08002B2CF9AE}" pid="5" name="_MarkAsFinal">
    <vt:bool>true</vt:bool>
  </property>
</Properties>
</file>