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7" r:id="rId3"/>
    <p:sldId id="264" r:id="rId4"/>
    <p:sldId id="268" r:id="rId5"/>
    <p:sldId id="273" r:id="rId6"/>
    <p:sldId id="290" r:id="rId7"/>
    <p:sldId id="284" r:id="rId8"/>
    <p:sldId id="286" r:id="rId9"/>
    <p:sldId id="288" r:id="rId10"/>
    <p:sldId id="269" r:id="rId11"/>
    <p:sldId id="270" r:id="rId12"/>
    <p:sldId id="272" r:id="rId13"/>
  </p:sldIdLst>
  <p:sldSz cx="9144000" cy="6858000" type="screen4x3"/>
  <p:notesSz cx="6724650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DA4D"/>
    <a:srgbClr val="003399"/>
    <a:srgbClr val="000099"/>
    <a:srgbClr val="003366"/>
    <a:srgbClr val="3760A8"/>
    <a:srgbClr val="0D210F"/>
    <a:srgbClr val="1B1B89"/>
    <a:srgbClr val="2626C0"/>
    <a:srgbClr val="423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79182" autoAdjust="0"/>
  </p:normalViewPr>
  <p:slideViewPr>
    <p:cSldViewPr>
      <p:cViewPr>
        <p:scale>
          <a:sx n="70" d="100"/>
          <a:sy n="70" d="100"/>
        </p:scale>
        <p:origin x="-900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2"/>
    </p:cViewPr>
  </p:sorterViewPr>
  <p:notesViewPr>
    <p:cSldViewPr>
      <p:cViewPr>
        <p:scale>
          <a:sx n="90" d="100"/>
          <a:sy n="90" d="100"/>
        </p:scale>
        <p:origin x="-1914" y="-72"/>
      </p:cViewPr>
      <p:guideLst>
        <p:guide orient="horz" pos="3110"/>
        <p:guide pos="211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DPAs!$B$1</c:f>
              <c:strCache>
                <c:ptCount val="1"/>
                <c:pt idx="0">
                  <c:v>Feb-Apr</c:v>
                </c:pt>
              </c:strCache>
            </c:strRef>
          </c:tx>
          <c:invertIfNegative val="0"/>
          <c:cat>
            <c:strRef>
              <c:f>DPAs!$A$2:$A$11</c:f>
              <c:strCache>
                <c:ptCount val="10"/>
                <c:pt idx="0">
                  <c:v>Chelmsford &amp; Maldon</c:v>
                </c:pt>
                <c:pt idx="1">
                  <c:v>Braintree &amp; Uttlesford</c:v>
                </c:pt>
                <c:pt idx="2">
                  <c:v>Colchester</c:v>
                </c:pt>
                <c:pt idx="3">
                  <c:v>Tendring</c:v>
                </c:pt>
                <c:pt idx="4">
                  <c:v>Southend</c:v>
                </c:pt>
                <c:pt idx="5">
                  <c:v>Castle Point &amp; Rochford</c:v>
                </c:pt>
                <c:pt idx="6">
                  <c:v>Basildon</c:v>
                </c:pt>
                <c:pt idx="7">
                  <c:v>Epping &amp; Brentwood</c:v>
                </c:pt>
                <c:pt idx="8">
                  <c:v>Harlow</c:v>
                </c:pt>
                <c:pt idx="9">
                  <c:v>Thurrock</c:v>
                </c:pt>
              </c:strCache>
            </c:strRef>
          </c:cat>
          <c:val>
            <c:numRef>
              <c:f>DPAs!$B$2:$B$11</c:f>
              <c:numCache>
                <c:formatCode>General</c:formatCode>
                <c:ptCount val="10"/>
                <c:pt idx="0">
                  <c:v>10586</c:v>
                </c:pt>
                <c:pt idx="1">
                  <c:v>9441</c:v>
                </c:pt>
                <c:pt idx="2">
                  <c:v>10023</c:v>
                </c:pt>
                <c:pt idx="3">
                  <c:v>7732</c:v>
                </c:pt>
                <c:pt idx="4">
                  <c:v>11485</c:v>
                </c:pt>
                <c:pt idx="5">
                  <c:v>6290</c:v>
                </c:pt>
                <c:pt idx="6">
                  <c:v>10497</c:v>
                </c:pt>
                <c:pt idx="7">
                  <c:v>11129</c:v>
                </c:pt>
                <c:pt idx="8">
                  <c:v>6197</c:v>
                </c:pt>
                <c:pt idx="9">
                  <c:v>10972</c:v>
                </c:pt>
              </c:numCache>
            </c:numRef>
          </c:val>
        </c:ser>
        <c:ser>
          <c:idx val="1"/>
          <c:order val="1"/>
          <c:tx>
            <c:strRef>
              <c:f>DPAs!$C$1</c:f>
              <c:strCache>
                <c:ptCount val="1"/>
                <c:pt idx="0">
                  <c:v>Jun-Aug</c:v>
                </c:pt>
              </c:strCache>
            </c:strRef>
          </c:tx>
          <c:invertIfNegative val="0"/>
          <c:cat>
            <c:strRef>
              <c:f>DPAs!$A$2:$A$11</c:f>
              <c:strCache>
                <c:ptCount val="10"/>
                <c:pt idx="0">
                  <c:v>Chelmsford &amp; Maldon</c:v>
                </c:pt>
                <c:pt idx="1">
                  <c:v>Braintree &amp; Uttlesford</c:v>
                </c:pt>
                <c:pt idx="2">
                  <c:v>Colchester</c:v>
                </c:pt>
                <c:pt idx="3">
                  <c:v>Tendring</c:v>
                </c:pt>
                <c:pt idx="4">
                  <c:v>Southend</c:v>
                </c:pt>
                <c:pt idx="5">
                  <c:v>Castle Point &amp; Rochford</c:v>
                </c:pt>
                <c:pt idx="6">
                  <c:v>Basildon</c:v>
                </c:pt>
                <c:pt idx="7">
                  <c:v>Epping &amp; Brentwood</c:v>
                </c:pt>
                <c:pt idx="8">
                  <c:v>Harlow</c:v>
                </c:pt>
                <c:pt idx="9">
                  <c:v>Thurrock</c:v>
                </c:pt>
              </c:strCache>
            </c:strRef>
          </c:cat>
          <c:val>
            <c:numRef>
              <c:f>DPAs!$C$2:$C$11</c:f>
              <c:numCache>
                <c:formatCode>General</c:formatCode>
                <c:ptCount val="10"/>
                <c:pt idx="0">
                  <c:v>12717</c:v>
                </c:pt>
                <c:pt idx="1">
                  <c:v>10865</c:v>
                </c:pt>
                <c:pt idx="2">
                  <c:v>11682</c:v>
                </c:pt>
                <c:pt idx="3">
                  <c:v>10386</c:v>
                </c:pt>
                <c:pt idx="4">
                  <c:v>14618</c:v>
                </c:pt>
                <c:pt idx="5">
                  <c:v>9688</c:v>
                </c:pt>
                <c:pt idx="6">
                  <c:v>12476</c:v>
                </c:pt>
                <c:pt idx="7">
                  <c:v>11907</c:v>
                </c:pt>
                <c:pt idx="8">
                  <c:v>7294</c:v>
                </c:pt>
                <c:pt idx="9">
                  <c:v>11981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944448"/>
        <c:axId val="91945984"/>
      </c:barChart>
      <c:catAx>
        <c:axId val="91944448"/>
        <c:scaling>
          <c:orientation val="minMax"/>
        </c:scaling>
        <c:delete val="0"/>
        <c:axPos val="b"/>
        <c:majorTickMark val="out"/>
        <c:minorTickMark val="none"/>
        <c:tickLblPos val="nextTo"/>
        <c:crossAx val="91945984"/>
        <c:crosses val="autoZero"/>
        <c:auto val="1"/>
        <c:lblAlgn val="ctr"/>
        <c:lblOffset val="100"/>
        <c:noMultiLvlLbl val="0"/>
      </c:catAx>
      <c:valAx>
        <c:axId val="91945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19444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en-US" sz="1100" dirty="0"/>
              <a:t>Figure 2: All</a:t>
            </a:r>
            <a:r>
              <a:rPr lang="en-US" sz="1100" baseline="0" dirty="0"/>
              <a:t> Incidents</a:t>
            </a:r>
            <a:endParaRPr lang="en-US" sz="1100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'[Book1 - Simon Anslow 11042014.xlsx]Sheet3'!$B$1</c:f>
              <c:strCache>
                <c:ptCount val="1"/>
                <c:pt idx="0">
                  <c:v>No. Inc</c:v>
                </c:pt>
              </c:strCache>
            </c:strRef>
          </c:tx>
          <c:marker>
            <c:symbol val="none"/>
          </c:marker>
          <c:trendline>
            <c:trendlineType val="linear"/>
            <c:dispRSqr val="0"/>
            <c:dispEq val="0"/>
          </c:trendline>
          <c:cat>
            <c:numRef>
              <c:f>'[Book1 - Simon Anslow 11042014.xlsx]Sheet3'!$A$2:$A$37</c:f>
              <c:numCache>
                <c:formatCode>mmm\-yy</c:formatCode>
                <c:ptCount val="36"/>
                <c:pt idx="0">
                  <c:v>40634</c:v>
                </c:pt>
                <c:pt idx="1">
                  <c:v>40664</c:v>
                </c:pt>
                <c:pt idx="2">
                  <c:v>40695</c:v>
                </c:pt>
                <c:pt idx="3">
                  <c:v>40725</c:v>
                </c:pt>
                <c:pt idx="4">
                  <c:v>40756</c:v>
                </c:pt>
                <c:pt idx="5">
                  <c:v>40787</c:v>
                </c:pt>
                <c:pt idx="6">
                  <c:v>40817</c:v>
                </c:pt>
                <c:pt idx="7">
                  <c:v>40848</c:v>
                </c:pt>
                <c:pt idx="8">
                  <c:v>40878</c:v>
                </c:pt>
                <c:pt idx="9">
                  <c:v>40909</c:v>
                </c:pt>
                <c:pt idx="10">
                  <c:v>40940</c:v>
                </c:pt>
                <c:pt idx="11">
                  <c:v>40969</c:v>
                </c:pt>
                <c:pt idx="12">
                  <c:v>41000</c:v>
                </c:pt>
                <c:pt idx="13">
                  <c:v>41030</c:v>
                </c:pt>
                <c:pt idx="14">
                  <c:v>41061</c:v>
                </c:pt>
                <c:pt idx="15">
                  <c:v>41091</c:v>
                </c:pt>
                <c:pt idx="16">
                  <c:v>41122</c:v>
                </c:pt>
                <c:pt idx="17">
                  <c:v>41153</c:v>
                </c:pt>
                <c:pt idx="18">
                  <c:v>41183</c:v>
                </c:pt>
                <c:pt idx="19">
                  <c:v>41214</c:v>
                </c:pt>
                <c:pt idx="20">
                  <c:v>41244</c:v>
                </c:pt>
                <c:pt idx="21">
                  <c:v>41275</c:v>
                </c:pt>
                <c:pt idx="22">
                  <c:v>41306</c:v>
                </c:pt>
                <c:pt idx="23">
                  <c:v>41334</c:v>
                </c:pt>
                <c:pt idx="24">
                  <c:v>41365</c:v>
                </c:pt>
                <c:pt idx="25">
                  <c:v>41395</c:v>
                </c:pt>
                <c:pt idx="26">
                  <c:v>41426</c:v>
                </c:pt>
                <c:pt idx="27">
                  <c:v>41456</c:v>
                </c:pt>
                <c:pt idx="28">
                  <c:v>41487</c:v>
                </c:pt>
                <c:pt idx="29">
                  <c:v>41518</c:v>
                </c:pt>
                <c:pt idx="30">
                  <c:v>41548</c:v>
                </c:pt>
                <c:pt idx="31">
                  <c:v>41579</c:v>
                </c:pt>
                <c:pt idx="32">
                  <c:v>41609</c:v>
                </c:pt>
                <c:pt idx="33">
                  <c:v>41640</c:v>
                </c:pt>
                <c:pt idx="34">
                  <c:v>41671</c:v>
                </c:pt>
                <c:pt idx="35">
                  <c:v>41699</c:v>
                </c:pt>
              </c:numCache>
            </c:numRef>
          </c:cat>
          <c:val>
            <c:numRef>
              <c:f>'[Book1 - Simon Anslow 11042014.xlsx]Sheet3'!$B$2:$B$37</c:f>
              <c:numCache>
                <c:formatCode>General</c:formatCode>
                <c:ptCount val="36"/>
                <c:pt idx="0">
                  <c:v>4914</c:v>
                </c:pt>
                <c:pt idx="1">
                  <c:v>4915</c:v>
                </c:pt>
                <c:pt idx="2">
                  <c:v>4754</c:v>
                </c:pt>
                <c:pt idx="3">
                  <c:v>5211</c:v>
                </c:pt>
                <c:pt idx="4">
                  <c:v>5354</c:v>
                </c:pt>
                <c:pt idx="5">
                  <c:v>4716</c:v>
                </c:pt>
                <c:pt idx="6">
                  <c:v>4773</c:v>
                </c:pt>
                <c:pt idx="7">
                  <c:v>4255</c:v>
                </c:pt>
                <c:pt idx="8">
                  <c:v>4228</c:v>
                </c:pt>
                <c:pt idx="9">
                  <c:v>4298</c:v>
                </c:pt>
                <c:pt idx="10">
                  <c:v>4173</c:v>
                </c:pt>
                <c:pt idx="11">
                  <c:v>4626</c:v>
                </c:pt>
                <c:pt idx="12">
                  <c:v>4265</c:v>
                </c:pt>
                <c:pt idx="13">
                  <c:v>4861</c:v>
                </c:pt>
                <c:pt idx="14">
                  <c:v>4913</c:v>
                </c:pt>
                <c:pt idx="15">
                  <c:v>5088</c:v>
                </c:pt>
                <c:pt idx="16">
                  <c:v>4791</c:v>
                </c:pt>
                <c:pt idx="17">
                  <c:v>3973</c:v>
                </c:pt>
                <c:pt idx="18">
                  <c:v>4240</c:v>
                </c:pt>
                <c:pt idx="19">
                  <c:v>3918</c:v>
                </c:pt>
                <c:pt idx="20">
                  <c:v>3906</c:v>
                </c:pt>
                <c:pt idx="21">
                  <c:v>3823</c:v>
                </c:pt>
                <c:pt idx="22">
                  <c:v>3462</c:v>
                </c:pt>
                <c:pt idx="23">
                  <c:v>4004</c:v>
                </c:pt>
                <c:pt idx="24">
                  <c:v>4005</c:v>
                </c:pt>
                <c:pt idx="25">
                  <c:v>4297</c:v>
                </c:pt>
                <c:pt idx="26">
                  <c:v>4467</c:v>
                </c:pt>
                <c:pt idx="27">
                  <c:v>5184</c:v>
                </c:pt>
                <c:pt idx="28">
                  <c:v>4913</c:v>
                </c:pt>
                <c:pt idx="29">
                  <c:v>4050</c:v>
                </c:pt>
                <c:pt idx="30">
                  <c:v>4241</c:v>
                </c:pt>
                <c:pt idx="31">
                  <c:v>4037</c:v>
                </c:pt>
                <c:pt idx="32">
                  <c:v>4041</c:v>
                </c:pt>
                <c:pt idx="33">
                  <c:v>3730</c:v>
                </c:pt>
                <c:pt idx="34">
                  <c:v>3615</c:v>
                </c:pt>
                <c:pt idx="35">
                  <c:v>4068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132480"/>
        <c:axId val="92134016"/>
      </c:lineChart>
      <c:dateAx>
        <c:axId val="9213248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92134016"/>
        <c:crosses val="autoZero"/>
        <c:auto val="1"/>
        <c:lblOffset val="100"/>
        <c:baseTimeUnit val="months"/>
      </c:dateAx>
      <c:valAx>
        <c:axId val="92134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1324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015" cy="493713"/>
          </a:xfrm>
          <a:prstGeom prst="rect">
            <a:avLst/>
          </a:prstGeom>
        </p:spPr>
        <p:txBody>
          <a:bodyPr vert="horz" lIns="92280" tIns="46140" rIns="92280" bIns="4614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3713"/>
          </a:xfrm>
          <a:prstGeom prst="rect">
            <a:avLst/>
          </a:prstGeom>
        </p:spPr>
        <p:txBody>
          <a:bodyPr vert="horz" lIns="92280" tIns="46140" rIns="92280" bIns="46140" rtlCol="0"/>
          <a:lstStyle>
            <a:lvl1pPr algn="r">
              <a:defRPr sz="1200"/>
            </a:lvl1pPr>
          </a:lstStyle>
          <a:p>
            <a:fld id="{1056914A-783D-4623-9A71-1783CBB75338}" type="datetimeFigureOut">
              <a:rPr lang="en-GB" smtClean="0"/>
              <a:t>02/07/2014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80" tIns="46140" rIns="92280" bIns="4614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690271"/>
            <a:ext cx="5379720" cy="4443412"/>
          </a:xfrm>
          <a:prstGeom prst="rect">
            <a:avLst/>
          </a:prstGeom>
        </p:spPr>
        <p:txBody>
          <a:bodyPr vert="horz" lIns="92280" tIns="46140" rIns="92280" bIns="4614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14015" cy="493713"/>
          </a:xfrm>
          <a:prstGeom prst="rect">
            <a:avLst/>
          </a:prstGeom>
        </p:spPr>
        <p:txBody>
          <a:bodyPr vert="horz" lIns="92280" tIns="46140" rIns="92280" bIns="4614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79" y="9378825"/>
            <a:ext cx="2914015" cy="493713"/>
          </a:xfrm>
          <a:prstGeom prst="rect">
            <a:avLst/>
          </a:prstGeom>
        </p:spPr>
        <p:txBody>
          <a:bodyPr vert="horz" lIns="92280" tIns="46140" rIns="92280" bIns="46140" rtlCol="0" anchor="b"/>
          <a:lstStyle>
            <a:lvl1pPr algn="r">
              <a:defRPr sz="1200"/>
            </a:lvl1pPr>
          </a:lstStyle>
          <a:p>
            <a:fld id="{EE4ED0D3-ABB2-40CA-988A-49717BDFC7A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1822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27093-E5C7-452E-AC3B-DBB2F1AC73F6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8327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ED0D3-ABB2-40CA-988A-49717BDFC7A0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1130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ED0D3-ABB2-40CA-988A-49717BDFC7A0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113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ED0D3-ABB2-40CA-988A-49717BDFC7A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113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ED0D3-ABB2-40CA-988A-49717BDFC7A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894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ED0D3-ABB2-40CA-988A-49717BDFC7A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113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ED0D3-ABB2-40CA-988A-49717BDFC7A0}" type="slidenum">
              <a:rPr lang="en-GB" smtClean="0"/>
              <a:t>5</a:t>
            </a:fld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267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ED0D3-ABB2-40CA-988A-49717BDFC7A0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90105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ED0D3-ABB2-40CA-988A-49717BDFC7A0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4794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ED0D3-ABB2-40CA-988A-49717BDFC7A0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62559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ED0D3-ABB2-40CA-988A-49717BDFC7A0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113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9512" y="116632"/>
            <a:ext cx="2133600" cy="365125"/>
          </a:xfrm>
          <a:prstGeom prst="rect">
            <a:avLst/>
          </a:prstGeom>
        </p:spPr>
        <p:txBody>
          <a:bodyPr/>
          <a:lstStyle/>
          <a:p>
            <a:fld id="{14ECA5ED-AB1D-4759-BAF1-531A43419FF7}" type="datetimeFigureOut">
              <a:rPr lang="en-GB" smtClean="0"/>
              <a:t>02/07/2014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59832" y="11663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6256" y="116632"/>
            <a:ext cx="2133600" cy="365125"/>
          </a:xfrm>
          <a:prstGeom prst="rect">
            <a:avLst/>
          </a:prstGeom>
        </p:spPr>
        <p:txBody>
          <a:bodyPr/>
          <a:lstStyle/>
          <a:p>
            <a:fld id="{B6C8CAFB-C72F-44FD-A97F-A38AD0ED9E1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001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ECA5ED-AB1D-4759-BAF1-531A43419FF7}" type="datetimeFigureOut">
              <a:rPr lang="en-GB" smtClean="0"/>
              <a:t>02/07/2014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C8CAFB-C72F-44FD-A97F-A38AD0ED9E1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394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ECA5ED-AB1D-4759-BAF1-531A43419FF7}" type="datetimeFigureOut">
              <a:rPr lang="en-GB" smtClean="0"/>
              <a:t>02/07/2014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C8CAFB-C72F-44FD-A97F-A38AD0ED9E1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9756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22DF-5303-492F-B73F-43F099881B7D}" type="datetimeFigureOut">
              <a:rPr lang="en-GB" smtClean="0"/>
              <a:t>02/07/2014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CE61-B420-4726-B77D-9ACEFE951B3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2460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22DF-5303-492F-B73F-43F099881B7D}" type="datetimeFigureOut">
              <a:rPr lang="en-GB" smtClean="0"/>
              <a:t>02/07/2014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CE61-B420-4726-B77D-9ACEFE951B3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855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22DF-5303-492F-B73F-43F099881B7D}" type="datetimeFigureOut">
              <a:rPr lang="en-GB" smtClean="0"/>
              <a:t>02/07/2014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CE61-B420-4726-B77D-9ACEFE951B3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883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22DF-5303-492F-B73F-43F099881B7D}" type="datetimeFigureOut">
              <a:rPr lang="en-GB" smtClean="0"/>
              <a:t>02/07/2014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CE61-B420-4726-B77D-9ACEFE951B3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6291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22DF-5303-492F-B73F-43F099881B7D}" type="datetimeFigureOut">
              <a:rPr lang="en-GB" smtClean="0"/>
              <a:t>02/07/2014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CE61-B420-4726-B77D-9ACEFE951B3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033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22DF-5303-492F-B73F-43F099881B7D}" type="datetimeFigureOut">
              <a:rPr lang="en-GB" smtClean="0"/>
              <a:t>02/07/2014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CE61-B420-4726-B77D-9ACEFE951B3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6466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22DF-5303-492F-B73F-43F099881B7D}" type="datetimeFigureOut">
              <a:rPr lang="en-GB" smtClean="0"/>
              <a:t>02/07/2014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CE61-B420-4726-B77D-9ACEFE951B3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82120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22DF-5303-492F-B73F-43F099881B7D}" type="datetimeFigureOut">
              <a:rPr lang="en-GB" smtClean="0"/>
              <a:t>02/07/2014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CE61-B420-4726-B77D-9ACEFE951B3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0813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45638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79512" y="116632"/>
            <a:ext cx="2133600" cy="365125"/>
          </a:xfrm>
          <a:prstGeom prst="rect">
            <a:avLst/>
          </a:prstGeom>
        </p:spPr>
        <p:txBody>
          <a:bodyPr/>
          <a:lstStyle/>
          <a:p>
            <a:fld id="{14ECA5ED-AB1D-4759-BAF1-531A43419FF7}" type="datetimeFigureOut">
              <a:rPr lang="en-GB" smtClean="0"/>
              <a:t>02/07/2014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59832" y="11663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6256" y="116632"/>
            <a:ext cx="2133600" cy="365125"/>
          </a:xfrm>
          <a:prstGeom prst="rect">
            <a:avLst/>
          </a:prstGeom>
        </p:spPr>
        <p:txBody>
          <a:bodyPr/>
          <a:lstStyle/>
          <a:p>
            <a:fld id="{B6C8CAFB-C72F-44FD-A97F-A38AD0ED9E1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4872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22DF-5303-492F-B73F-43F099881B7D}" type="datetimeFigureOut">
              <a:rPr lang="en-GB" smtClean="0"/>
              <a:t>02/07/2014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CE61-B420-4726-B77D-9ACEFE951B3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9070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22DF-5303-492F-B73F-43F099881B7D}" type="datetimeFigureOut">
              <a:rPr lang="en-GB" smtClean="0"/>
              <a:t>02/07/2014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CE61-B420-4726-B77D-9ACEFE951B3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130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22DF-5303-492F-B73F-43F099881B7D}" type="datetimeFigureOut">
              <a:rPr lang="en-GB" smtClean="0"/>
              <a:t>02/07/2014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CE61-B420-4726-B77D-9ACEFE951B3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9861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7707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2576885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79512" y="116632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4ECA5ED-AB1D-4759-BAF1-531A43419FF7}" type="datetimeFigureOut">
              <a:rPr lang="en-GB" smtClean="0"/>
              <a:pPr/>
              <a:t>02/07/2014</a:t>
            </a:fld>
            <a:endParaRPr lang="en-GB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876256" y="116632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C8CAFB-C72F-44FD-A97F-A38AD0ED9E1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2872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62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ECA5ED-AB1D-4759-BAF1-531A43419FF7}" type="datetimeFigureOut">
              <a:rPr lang="en-GB" smtClean="0"/>
              <a:t>02/07/2014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C8CAFB-C72F-44FD-A97F-A38AD0ED9E1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5544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ECA5ED-AB1D-4759-BAF1-531A43419FF7}" type="datetimeFigureOut">
              <a:rPr lang="en-GB" smtClean="0"/>
              <a:t>02/07/2014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C8CAFB-C72F-44FD-A97F-A38AD0ED9E1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9968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ECA5ED-AB1D-4759-BAF1-531A43419FF7}" type="datetimeFigureOut">
              <a:rPr lang="en-GB" smtClean="0"/>
              <a:t>02/07/2014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C8CAFB-C72F-44FD-A97F-A38AD0ED9E1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4136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ECA5ED-AB1D-4759-BAF1-531A43419FF7}" type="datetimeFigureOut">
              <a:rPr lang="en-GB" smtClean="0"/>
              <a:t>02/07/2014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C8CAFB-C72F-44FD-A97F-A38AD0ED9E1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32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ECA5ED-AB1D-4759-BAF1-531A43419FF7}" type="datetimeFigureOut">
              <a:rPr lang="en-GB" smtClean="0"/>
              <a:t>02/07/2014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C8CAFB-C72F-44FD-A97F-A38AD0ED9E1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5549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649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222DF-5303-492F-B73F-43F099881B7D}" type="datetimeFigureOut">
              <a:rPr lang="en-GB" smtClean="0"/>
              <a:t>02/07/2014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1CE61-B420-4726-B77D-9ACEFE951B3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320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0" t="75775" r="13865" b="14014"/>
          <a:stretch/>
        </p:blipFill>
        <p:spPr bwMode="auto">
          <a:xfrm>
            <a:off x="0" y="-6892"/>
            <a:ext cx="9144000" cy="84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2438" y="2094929"/>
            <a:ext cx="8294687" cy="1262063"/>
          </a:xfrm>
          <a:prstGeom prst="rect">
            <a:avLst/>
          </a:prstGeom>
          <a:solidFill>
            <a:srgbClr val="0070C0"/>
          </a:solidFill>
          <a:ln>
            <a:solidFill>
              <a:srgbClr val="00666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GB" sz="3800" dirty="0"/>
              <a:t>Essex Police Challenge Meeting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GB" sz="3800" dirty="0"/>
              <a:t> </a:t>
            </a:r>
            <a:r>
              <a:rPr lang="en-GB" sz="3800" dirty="0" smtClean="0"/>
              <a:t>2</a:t>
            </a:r>
            <a:r>
              <a:rPr lang="en-GB" sz="3800" baseline="30000" dirty="0" smtClean="0"/>
              <a:t>nd</a:t>
            </a:r>
            <a:r>
              <a:rPr lang="en-GB" sz="3800" dirty="0" smtClean="0"/>
              <a:t> July 2014</a:t>
            </a:r>
            <a:endParaRPr lang="en-GB" sz="3800" dirty="0"/>
          </a:p>
        </p:txBody>
      </p:sp>
      <p:sp>
        <p:nvSpPr>
          <p:cNvPr id="2" name="TextBox 1"/>
          <p:cNvSpPr txBox="1"/>
          <p:nvPr/>
        </p:nvSpPr>
        <p:spPr>
          <a:xfrm>
            <a:off x="7150384" y="3704131"/>
            <a:ext cx="1673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DRAFT 30.06.14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67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0" t="75775" r="13865" b="14014"/>
          <a:stretch/>
        </p:blipFill>
        <p:spPr bwMode="auto">
          <a:xfrm>
            <a:off x="0" y="-6892"/>
            <a:ext cx="9144000" cy="84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3568" y="5986"/>
            <a:ext cx="7772400" cy="830725"/>
          </a:xfrm>
        </p:spPr>
        <p:txBody>
          <a:bodyPr anchor="ctr"/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Southend: All Incidents</a:t>
            </a:r>
            <a:endParaRPr lang="en-GB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493914010"/>
              </p:ext>
            </p:extLst>
          </p:nvPr>
        </p:nvGraphicFramePr>
        <p:xfrm>
          <a:off x="1187624" y="836712"/>
          <a:ext cx="691276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2989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0" t="75775" r="13865" b="14014"/>
          <a:stretch/>
        </p:blipFill>
        <p:spPr bwMode="auto">
          <a:xfrm>
            <a:off x="0" y="-6892"/>
            <a:ext cx="9144000" cy="84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3568" y="5986"/>
            <a:ext cx="7772400" cy="830725"/>
          </a:xfrm>
        </p:spPr>
        <p:txBody>
          <a:bodyPr anchor="ctr"/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Southend Reducing Crime</a:t>
            </a:r>
            <a:endParaRPr lang="en-GB" sz="2000" b="1" dirty="0">
              <a:solidFill>
                <a:schemeClr val="bg1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65" y="1196752"/>
            <a:ext cx="8066484" cy="335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686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0" t="75775" r="13865" b="14014"/>
          <a:stretch/>
        </p:blipFill>
        <p:spPr bwMode="auto">
          <a:xfrm>
            <a:off x="0" y="-6892"/>
            <a:ext cx="9144000" cy="84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3568" y="5986"/>
            <a:ext cx="7772400" cy="830725"/>
          </a:xfrm>
        </p:spPr>
        <p:txBody>
          <a:bodyPr anchor="ctr"/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Reducing Crime and Anti-Social Behaviour</a:t>
            </a:r>
            <a:endParaRPr lang="en-GB" sz="2000" b="1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35" y="1196752"/>
            <a:ext cx="8294344" cy="3451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308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0" t="75775" r="13865" b="14014"/>
          <a:stretch/>
        </p:blipFill>
        <p:spPr bwMode="auto">
          <a:xfrm>
            <a:off x="0" y="-6892"/>
            <a:ext cx="9144000" cy="84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3568" y="5986"/>
            <a:ext cx="7772400" cy="830725"/>
          </a:xfrm>
        </p:spPr>
        <p:txBody>
          <a:bodyPr anchor="ctr"/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Solving Crime and Bringing Offenders To Justice</a:t>
            </a:r>
            <a:endParaRPr lang="en-GB" sz="2000" b="1" dirty="0">
              <a:solidFill>
                <a:schemeClr val="bg1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80" y="1268760"/>
            <a:ext cx="8310584" cy="3451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881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0" t="75775" r="13865" b="14014"/>
          <a:stretch/>
        </p:blipFill>
        <p:spPr bwMode="auto">
          <a:xfrm>
            <a:off x="0" y="-6892"/>
            <a:ext cx="9144000" cy="84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84264" y="5986"/>
            <a:ext cx="8064896" cy="830725"/>
          </a:xfrm>
        </p:spPr>
        <p:txBody>
          <a:bodyPr anchor="ctr"/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Promoting Satisfaction and Public Confidence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980728"/>
            <a:ext cx="82089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2400" b="1" dirty="0" smtClean="0"/>
              <a:t>Rolling 12 months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User Satisfaction - Contact is 1.1% points better (94.5%)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User Satisfaction </a:t>
            </a:r>
            <a:r>
              <a:rPr lang="en-GB" sz="2400" dirty="0"/>
              <a:t>-</a:t>
            </a:r>
            <a:r>
              <a:rPr lang="en-GB" sz="2400" dirty="0" smtClean="0"/>
              <a:t> Actions is 2.3% points better (82.9%)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User </a:t>
            </a:r>
            <a:r>
              <a:rPr lang="en-GB" sz="2400" dirty="0"/>
              <a:t>Satisfaction -</a:t>
            </a:r>
            <a:r>
              <a:rPr lang="en-GB" sz="2400" dirty="0" smtClean="0"/>
              <a:t> Follow-up </a:t>
            </a:r>
            <a:r>
              <a:rPr lang="en-GB" sz="2400" dirty="0"/>
              <a:t>is </a:t>
            </a:r>
            <a:r>
              <a:rPr lang="en-GB" sz="2400" dirty="0" smtClean="0"/>
              <a:t>5.9% </a:t>
            </a:r>
            <a:r>
              <a:rPr lang="en-GB" sz="2400" dirty="0"/>
              <a:t>points </a:t>
            </a:r>
            <a:r>
              <a:rPr lang="en-GB" sz="2400" dirty="0" smtClean="0"/>
              <a:t>better (78.0%)</a:t>
            </a: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User Satisfaction - Treatment is 0.5% points worse (</a:t>
            </a:r>
            <a:r>
              <a:rPr lang="en-GB" sz="2400" dirty="0" smtClean="0"/>
              <a:t>92.1%)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User </a:t>
            </a:r>
            <a:r>
              <a:rPr lang="en-GB" sz="2400" dirty="0"/>
              <a:t>Satisfaction </a:t>
            </a:r>
            <a:r>
              <a:rPr lang="en-GB" sz="2400" dirty="0" smtClean="0"/>
              <a:t>- Overall </a:t>
            </a:r>
            <a:r>
              <a:rPr lang="en-GB" sz="2400" dirty="0"/>
              <a:t>is </a:t>
            </a:r>
            <a:r>
              <a:rPr lang="en-GB" sz="2400" dirty="0" smtClean="0"/>
              <a:t>2.9% </a:t>
            </a:r>
            <a:r>
              <a:rPr lang="en-GB" sz="2400" dirty="0"/>
              <a:t>points </a:t>
            </a:r>
            <a:r>
              <a:rPr lang="en-GB" sz="2400" dirty="0" smtClean="0"/>
              <a:t>better (82.2%)</a:t>
            </a:r>
            <a:br>
              <a:rPr lang="en-GB" sz="2400" dirty="0" smtClean="0"/>
            </a:br>
            <a:endParaRPr lang="en-GB" sz="2400" dirty="0" smtClean="0"/>
          </a:p>
          <a:p>
            <a:r>
              <a:rPr lang="en-GB" sz="2400" dirty="0" smtClean="0"/>
              <a:t>Crime Survey for England and Wales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% Agree ‘Dealing with local concerns’ - 56.60%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% Agree ‘Confidence in the local police’ - 57.00%</a:t>
            </a: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70237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8840"/>
            <a:ext cx="8229600" cy="1584176"/>
          </a:xfrm>
        </p:spPr>
        <p:txBody>
          <a:bodyPr/>
          <a:lstStyle/>
          <a:p>
            <a:r>
              <a:rPr lang="en-GB" b="1" dirty="0">
                <a:latin typeface="+mn-lt"/>
              </a:rPr>
              <a:t>Local Policing</a:t>
            </a:r>
            <a:br>
              <a:rPr lang="en-GB" b="1" dirty="0">
                <a:latin typeface="+mn-lt"/>
              </a:rPr>
            </a:br>
            <a:r>
              <a:rPr lang="en-GB" b="1" dirty="0">
                <a:latin typeface="+mn-lt"/>
              </a:rPr>
              <a:t>Model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0" t="75775" r="13865" b="14014"/>
          <a:stretch/>
        </p:blipFill>
        <p:spPr bwMode="auto">
          <a:xfrm>
            <a:off x="0" y="-6892"/>
            <a:ext cx="9144000" cy="84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9322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032447"/>
          </a:xfrm>
        </p:spPr>
        <p:txBody>
          <a:bodyPr/>
          <a:lstStyle/>
          <a:p>
            <a:r>
              <a:rPr lang="en-GB" sz="2400" dirty="0" smtClean="0"/>
              <a:t>1 hub per policing district</a:t>
            </a:r>
          </a:p>
          <a:p>
            <a:r>
              <a:rPr lang="en-GB" sz="2400" dirty="0" smtClean="0"/>
              <a:t>Led by new Local Policing and Partnership Inspector.</a:t>
            </a:r>
          </a:p>
          <a:p>
            <a:r>
              <a:rPr lang="en-GB" sz="2400" dirty="0" smtClean="0"/>
              <a:t>Work </a:t>
            </a:r>
            <a:r>
              <a:rPr lang="en-GB" sz="2400" dirty="0"/>
              <a:t>closely with the local </a:t>
            </a:r>
            <a:r>
              <a:rPr lang="en-GB" sz="2400" dirty="0" smtClean="0"/>
              <a:t>policing </a:t>
            </a:r>
            <a:r>
              <a:rPr lang="en-GB" sz="2400" dirty="0" smtClean="0"/>
              <a:t>shifts.</a:t>
            </a:r>
            <a:endParaRPr lang="en-GB" sz="2400" dirty="0"/>
          </a:p>
          <a:p>
            <a:r>
              <a:rPr lang="en-GB" sz="2400" dirty="0" smtClean="0"/>
              <a:t>Contains licensing officers, crime prevention officers, neighbourhood watch &amp; ASB co-ordinators (1 per LPA), youth officers. </a:t>
            </a:r>
          </a:p>
          <a:p>
            <a:r>
              <a:rPr lang="en-GB" sz="2400" dirty="0" smtClean="0"/>
              <a:t>Responsible for partnership, public engagement, ASB, long term problem solving of local issues as well as safeguarding of repeat and vulnerable victims. </a:t>
            </a:r>
          </a:p>
          <a:p>
            <a:pPr marL="0" indent="0">
              <a:buNone/>
            </a:pPr>
            <a:endParaRPr lang="en-GB" sz="24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0" t="75775" r="13865" b="14014"/>
          <a:stretch/>
        </p:blipFill>
        <p:spPr bwMode="auto">
          <a:xfrm>
            <a:off x="0" y="-6892"/>
            <a:ext cx="9144000" cy="84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 txBox="1">
            <a:spLocks/>
          </p:cNvSpPr>
          <p:nvPr/>
        </p:nvSpPr>
        <p:spPr>
          <a:xfrm>
            <a:off x="683568" y="5986"/>
            <a:ext cx="7772400" cy="83072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>
                <a:solidFill>
                  <a:schemeClr val="bg1"/>
                </a:solidFill>
              </a:rPr>
              <a:t>Local Policing Hubs</a:t>
            </a:r>
            <a:endParaRPr lang="en-GB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93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3312369"/>
          </a:xfrm>
        </p:spPr>
        <p:txBody>
          <a:bodyPr/>
          <a:lstStyle/>
          <a:p>
            <a:r>
              <a:rPr lang="en-GB" sz="2400" dirty="0" smtClean="0"/>
              <a:t>Public engagement is a key part of local policing.</a:t>
            </a:r>
          </a:p>
          <a:p>
            <a:r>
              <a:rPr lang="en-GB" sz="2400" dirty="0" smtClean="0"/>
              <a:t>The future structure and frequency needs to be </a:t>
            </a:r>
            <a:r>
              <a:rPr lang="en-GB" sz="2400" b="1" dirty="0" smtClean="0"/>
              <a:t>consistent, sustainable and effective</a:t>
            </a:r>
            <a:r>
              <a:rPr lang="en-GB" sz="2400" dirty="0" smtClean="0"/>
              <a:t>.</a:t>
            </a:r>
          </a:p>
          <a:p>
            <a:r>
              <a:rPr lang="en-GB" sz="2400" dirty="0" smtClean="0"/>
              <a:t>Weekly beat surgeries at public </a:t>
            </a:r>
            <a:r>
              <a:rPr lang="en-GB" sz="2400" dirty="0" smtClean="0"/>
              <a:t>locations, led by Pc or PCSO</a:t>
            </a:r>
            <a:endParaRPr lang="en-GB" sz="2400" dirty="0" smtClean="0"/>
          </a:p>
          <a:p>
            <a:r>
              <a:rPr lang="en-GB" sz="2400" dirty="0" smtClean="0"/>
              <a:t>5/6 Local Policing meetings in each District in each 8 week cycle</a:t>
            </a:r>
          </a:p>
          <a:p>
            <a:r>
              <a:rPr lang="en-GB" sz="2400" dirty="0" smtClean="0"/>
              <a:t>Chaired by local </a:t>
            </a:r>
            <a:r>
              <a:rPr lang="en-GB" sz="2400" dirty="0" smtClean="0"/>
              <a:t>Sergeant </a:t>
            </a:r>
            <a:r>
              <a:rPr lang="en-GB" sz="2400" dirty="0" smtClean="0"/>
              <a:t>or above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0" t="75775" r="13865" b="14014"/>
          <a:stretch/>
        </p:blipFill>
        <p:spPr bwMode="auto">
          <a:xfrm>
            <a:off x="0" y="-6892"/>
            <a:ext cx="9144000" cy="84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 txBox="1">
            <a:spLocks/>
          </p:cNvSpPr>
          <p:nvPr/>
        </p:nvSpPr>
        <p:spPr>
          <a:xfrm>
            <a:off x="683568" y="5986"/>
            <a:ext cx="7772400" cy="83072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>
                <a:solidFill>
                  <a:schemeClr val="bg1"/>
                </a:solidFill>
              </a:rPr>
              <a:t>Public Engagement - Meetings</a:t>
            </a:r>
            <a:endParaRPr lang="en-GB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01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1512168"/>
          </a:xfrm>
        </p:spPr>
        <p:txBody>
          <a:bodyPr/>
          <a:lstStyle/>
          <a:p>
            <a:r>
              <a:rPr lang="en-GB" b="1" dirty="0" smtClean="0">
                <a:latin typeface="+mn-lt"/>
              </a:rPr>
              <a:t>Summer Policing</a:t>
            </a:r>
            <a:br>
              <a:rPr lang="en-GB" b="1" dirty="0" smtClean="0">
                <a:latin typeface="+mn-lt"/>
              </a:rPr>
            </a:br>
            <a:r>
              <a:rPr lang="en-GB" b="1" dirty="0" smtClean="0">
                <a:latin typeface="+mn-lt"/>
              </a:rPr>
              <a:t> Demand</a:t>
            </a:r>
            <a:endParaRPr lang="en-GB" b="1" dirty="0">
              <a:latin typeface="+mn-lt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0" t="75775" r="13865" b="14014"/>
          <a:stretch/>
        </p:blipFill>
        <p:spPr bwMode="auto">
          <a:xfrm>
            <a:off x="0" y="-6892"/>
            <a:ext cx="9144000" cy="84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9679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30" t="75775" r="13865" b="14014"/>
          <a:stretch/>
        </p:blipFill>
        <p:spPr bwMode="auto">
          <a:xfrm>
            <a:off x="0" y="-6892"/>
            <a:ext cx="9144000" cy="84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3568" y="5986"/>
            <a:ext cx="7772400" cy="830725"/>
          </a:xfrm>
        </p:spPr>
        <p:txBody>
          <a:bodyPr anchor="ctr"/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Incident Demand</a:t>
            </a:r>
            <a:endParaRPr lang="en-GB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165035884"/>
              </p:ext>
            </p:extLst>
          </p:nvPr>
        </p:nvGraphicFramePr>
        <p:xfrm>
          <a:off x="1007604" y="836712"/>
          <a:ext cx="712879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4220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1703</TotalTime>
  <Words>249</Words>
  <Application>Microsoft Office PowerPoint</Application>
  <PresentationFormat>On-screen Show (4:3)</PresentationFormat>
  <Paragraphs>45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Custom Design</vt:lpstr>
      <vt:lpstr>PowerPoint Presentation</vt:lpstr>
      <vt:lpstr>Reducing Crime and Anti-Social Behaviour</vt:lpstr>
      <vt:lpstr>Solving Crime and Bringing Offenders To Justice</vt:lpstr>
      <vt:lpstr>Promoting Satisfaction and Public Confidence</vt:lpstr>
      <vt:lpstr>Local Policing Model</vt:lpstr>
      <vt:lpstr>PowerPoint Presentation</vt:lpstr>
      <vt:lpstr>PowerPoint Presentation</vt:lpstr>
      <vt:lpstr>Summer Policing  Demand</vt:lpstr>
      <vt:lpstr>Incident Demand</vt:lpstr>
      <vt:lpstr>Southend: All Incidents</vt:lpstr>
      <vt:lpstr>Southend Reducing Crime</vt:lpstr>
    </vt:vector>
  </TitlesOfParts>
  <Company>Essex Police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Knight</dc:creator>
  <cp:lastModifiedBy>Jan Klimkowski</cp:lastModifiedBy>
  <cp:revision>151</cp:revision>
  <cp:lastPrinted>2014-07-02T09:02:23Z</cp:lastPrinted>
  <dcterms:created xsi:type="dcterms:W3CDTF">2013-10-03T13:47:12Z</dcterms:created>
  <dcterms:modified xsi:type="dcterms:W3CDTF">2014-07-02T09:02:57Z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serName">
    <vt:lpwstr>70259</vt:lpwstr>
  </property>
  <property fmtid="{D5CDD505-2E9C-101B-9397-08002B2CF9AE}" pid="3" name="Protective Marking">
    <vt:lpwstr>NOT PROTECTIVELY MARKED</vt:lpwstr>
  </property>
  <property fmtid="{D5CDD505-2E9C-101B-9397-08002B2CF9AE}" pid="4" name="Descriptor">
    <vt:lpwstr/>
  </property>
</Properties>
</file>