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35" r:id="rId2"/>
    <p:sldId id="336" r:id="rId3"/>
    <p:sldId id="337" r:id="rId4"/>
    <p:sldId id="338" r:id="rId5"/>
    <p:sldId id="274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562" autoAdjust="0"/>
    <p:restoredTop sz="94775" autoAdjust="0"/>
  </p:normalViewPr>
  <p:slideViewPr>
    <p:cSldViewPr>
      <p:cViewPr>
        <p:scale>
          <a:sx n="98" d="100"/>
          <a:sy n="98" d="100"/>
        </p:scale>
        <p:origin x="-9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B7FE6-7C79-43D9-9756-4888C880E1ED}" type="datetimeFigureOut">
              <a:rPr lang="en-GB" smtClean="0"/>
              <a:pPr/>
              <a:t>21/03/2014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A4BC0-B340-4E6C-AC33-152E74BB7B3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4938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EA4ED-3B9F-4A17-9CF7-B11283B7D290}" type="datetimeFigureOut">
              <a:rPr lang="en-GB" smtClean="0"/>
              <a:pPr/>
              <a:t>21/03/2014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0B511-A3F5-43DB-85F7-C6849C8484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900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31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D8809-7738-4163-9C91-CF31755B13FC}" type="slidenum">
              <a:rPr lang="en-GB" smtClean="0"/>
              <a:pPr/>
              <a:t>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31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D8809-7738-4163-9C91-CF31755B13FC}" type="slidenum">
              <a:rPr lang="en-GB" smtClean="0"/>
              <a:pPr/>
              <a:t>3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31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D8809-7738-4163-9C91-CF31755B13FC}" type="slidenum">
              <a:rPr lang="en-GB" smtClean="0"/>
              <a:pPr/>
              <a:t>4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31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D8809-7738-4163-9C91-CF31755B13FC}" type="slidenum">
              <a:rPr lang="en-GB" smtClean="0"/>
              <a:pPr/>
              <a:t>5</a:t>
            </a:fld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AVS_Powerpoint graphic.jpg" descr="/Users/julienicholls/Desktop/CAVS_Powerpoint graphic.jpg"/>
          <p:cNvPicPr>
            <a:picLocks noChangeAspect="1"/>
          </p:cNvPicPr>
          <p:nvPr userDrawn="1"/>
        </p:nvPicPr>
        <p:blipFill>
          <a:blip r:embed="rId2" cstate="print"/>
          <a:srcRect b="4250"/>
          <a:stretch>
            <a:fillRect/>
          </a:stretch>
        </p:blipFill>
        <p:spPr bwMode="auto">
          <a:xfrm>
            <a:off x="0" y="3043238"/>
            <a:ext cx="9144000" cy="381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1547664" y="260648"/>
            <a:ext cx="1937370" cy="1214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1800" b="1" baseline="0" dirty="0">
                <a:solidFill>
                  <a:srgbClr val="FF0000"/>
                </a:solidFill>
              </a:rPr>
              <a:t>C</a:t>
            </a:r>
            <a:r>
              <a:rPr lang="en-GB" sz="1800" baseline="0" dirty="0">
                <a:solidFill>
                  <a:schemeClr val="tx2"/>
                </a:solidFill>
              </a:rPr>
              <a:t>astle Point</a:t>
            </a:r>
            <a:br>
              <a:rPr lang="en-GB" sz="1800" baseline="0" dirty="0">
                <a:solidFill>
                  <a:schemeClr val="tx2"/>
                </a:solidFill>
              </a:rPr>
            </a:br>
            <a:r>
              <a:rPr lang="en-GB" sz="1800" b="1" baseline="0" dirty="0">
                <a:solidFill>
                  <a:srgbClr val="FF0000"/>
                </a:solidFill>
              </a:rPr>
              <a:t>A</a:t>
            </a:r>
            <a:r>
              <a:rPr lang="en-GB" sz="1800" baseline="0" dirty="0">
                <a:solidFill>
                  <a:schemeClr val="tx2"/>
                </a:solidFill>
              </a:rPr>
              <a:t>ssociation of</a:t>
            </a:r>
            <a:br>
              <a:rPr lang="en-GB" sz="1800" baseline="0" dirty="0">
                <a:solidFill>
                  <a:schemeClr val="tx2"/>
                </a:solidFill>
              </a:rPr>
            </a:br>
            <a:r>
              <a:rPr lang="en-GB" sz="1800" b="1" baseline="0" dirty="0" smtClean="0">
                <a:solidFill>
                  <a:srgbClr val="FF0000"/>
                </a:solidFill>
              </a:rPr>
              <a:t>V</a:t>
            </a:r>
            <a:r>
              <a:rPr lang="en-GB" sz="1800" b="0" baseline="0" dirty="0" smtClean="0">
                <a:solidFill>
                  <a:schemeClr val="tx1"/>
                </a:solidFill>
              </a:rPr>
              <a:t>oluntary</a:t>
            </a:r>
            <a:r>
              <a:rPr lang="en-GB" sz="1800" baseline="0" dirty="0">
                <a:solidFill>
                  <a:schemeClr val="tx2"/>
                </a:solidFill>
              </a:rPr>
              <a:t/>
            </a:r>
            <a:br>
              <a:rPr lang="en-GB" sz="1800" baseline="0" dirty="0">
                <a:solidFill>
                  <a:schemeClr val="tx2"/>
                </a:solidFill>
              </a:rPr>
            </a:br>
            <a:r>
              <a:rPr lang="en-GB" sz="1800" b="1" baseline="0" dirty="0">
                <a:solidFill>
                  <a:srgbClr val="FF0000"/>
                </a:solidFill>
              </a:rPr>
              <a:t>S</a:t>
            </a:r>
            <a:r>
              <a:rPr lang="en-GB" sz="1800" baseline="0" dirty="0">
                <a:solidFill>
                  <a:schemeClr val="tx2"/>
                </a:solidFill>
              </a:rPr>
              <a:t>ervices</a:t>
            </a:r>
            <a:endParaRPr lang="en-US" sz="1800" baseline="0" dirty="0">
              <a:solidFill>
                <a:schemeClr val="tx2"/>
              </a:solidFill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 userDrawn="1"/>
        </p:nvSpPr>
        <p:spPr bwMode="auto">
          <a:xfrm>
            <a:off x="982663" y="5402263"/>
            <a:ext cx="770413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3000" dirty="0" smtClean="0">
                <a:solidFill>
                  <a:srgbClr val="FFFFFF"/>
                </a:solidFill>
              </a:rPr>
              <a:t>Induction for CAVS</a:t>
            </a:r>
            <a:r>
              <a:rPr lang="en-GB" sz="3000" baseline="0" dirty="0" smtClean="0">
                <a:solidFill>
                  <a:srgbClr val="FFFFFF"/>
                </a:solidFill>
              </a:rPr>
              <a:t> Staff and Volunteers</a:t>
            </a:r>
          </a:p>
        </p:txBody>
      </p:sp>
      <p:pic>
        <p:nvPicPr>
          <p:cNvPr id="5" name="Picture 12" descr="CAVS Logo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32656"/>
            <a:ext cx="1009179" cy="1005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CAVS</a:t>
            </a:r>
            <a:r>
              <a:rPr lang="en-GB" dirty="0">
                <a:solidFill>
                  <a:schemeClr val="tx1"/>
                </a:solidFill>
              </a:rPr>
              <a:t> – Supporting the voluntary sector and  the community of Castle Point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453188" y="6346825"/>
            <a:ext cx="112395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F3BECC8-AD09-4FEF-8B42-2F3DEC42DA7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CAVS</a:t>
            </a:r>
            <a:r>
              <a:rPr lang="en-GB" dirty="0">
                <a:solidFill>
                  <a:schemeClr val="tx1"/>
                </a:solidFill>
              </a:rPr>
              <a:t> – Supporting the voluntary sector and  the community of Castle Point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453188" y="6346825"/>
            <a:ext cx="112395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A5897A9-ACFA-4532-9C39-012D018C6CE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CAVS</a:t>
            </a:r>
            <a:r>
              <a:rPr lang="en-GB" dirty="0">
                <a:solidFill>
                  <a:schemeClr val="tx1"/>
                </a:solidFill>
              </a:rPr>
              <a:t> – Supporting the voluntary sector and  the community of Castle Point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453188" y="6346825"/>
            <a:ext cx="112395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0B76C45-96FB-4340-B47C-7D4A68895FE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46E525-0762-478D-89C1-C745C1FE817B}" type="datetimeFigureOut">
              <a:rPr lang="en-GB" smtClean="0"/>
              <a:pPr/>
              <a:t>21/03/2014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269950-A74D-47DA-A2D6-7B8343DEEE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902"/>
            <a:ext cx="7052733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71488" y="6359525"/>
            <a:ext cx="5421312" cy="238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GB" dirty="0"/>
              <a:t>CAVS – Supporting the voluntary sector and  the community of Castle Point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CAVS</a:t>
            </a:r>
            <a:r>
              <a:rPr lang="en-GB" dirty="0">
                <a:solidFill>
                  <a:schemeClr val="tx1"/>
                </a:solidFill>
              </a:rPr>
              <a:t> – Supporting the voluntary sector and  the community of Castle Point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453188" y="6346825"/>
            <a:ext cx="112395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7249DF0-A7C9-492B-AC1A-7D43B12EB24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CAVS</a:t>
            </a:r>
            <a:r>
              <a:rPr lang="en-GB" dirty="0">
                <a:solidFill>
                  <a:schemeClr val="tx1"/>
                </a:solidFill>
              </a:rPr>
              <a:t> – Supporting the voluntary sector and  the community of Castle Point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453188" y="6346825"/>
            <a:ext cx="112395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7ADF498-88DE-481A-9B92-4CE08169DFC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CAVS</a:t>
            </a:r>
            <a:r>
              <a:rPr lang="en-GB" dirty="0">
                <a:solidFill>
                  <a:schemeClr val="tx1"/>
                </a:solidFill>
              </a:rPr>
              <a:t> – Supporting the voluntary sector and  the community of Castle Point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453188" y="6346825"/>
            <a:ext cx="112395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4000461-15BD-43B8-BE72-94F734FFE5E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CAVS</a:t>
            </a:r>
            <a:r>
              <a:rPr lang="en-GB" dirty="0">
                <a:solidFill>
                  <a:schemeClr val="tx1"/>
                </a:solidFill>
              </a:rPr>
              <a:t> – Supporting the voluntary sector and  the community of Castle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453188" y="6346825"/>
            <a:ext cx="112395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D5B0B21-471B-44E9-9BBC-98DB0AD043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CAVS</a:t>
            </a:r>
            <a:r>
              <a:rPr lang="en-GB" dirty="0">
                <a:solidFill>
                  <a:schemeClr val="tx1"/>
                </a:solidFill>
              </a:rPr>
              <a:t> – Supporting the voluntary sector and  the community of Castle Point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453188" y="6346825"/>
            <a:ext cx="112395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1EA0A52-3CB7-40D4-87A5-0A1E73613D8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CAVS</a:t>
            </a:r>
            <a:r>
              <a:rPr lang="en-GB" dirty="0">
                <a:solidFill>
                  <a:schemeClr val="tx1"/>
                </a:solidFill>
              </a:rPr>
              <a:t> – Supporting the voluntary sector and  the community of Castle Point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453188" y="6346825"/>
            <a:ext cx="112395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21AB798-6D2F-41E3-ABF7-B097A3F8D05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CAVS</a:t>
            </a:r>
            <a:r>
              <a:rPr lang="en-GB" dirty="0">
                <a:solidFill>
                  <a:schemeClr val="tx1"/>
                </a:solidFill>
              </a:rPr>
              <a:t> – Supporting the voluntary sector and  the community of Castle Point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453188" y="6346825"/>
            <a:ext cx="112395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B61316F-4276-41AC-860E-C35161A447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CAVS_Powerpoint graphic.jpg" descr="/Users/julienicholls/Desktop/CAVS_Powerpoint graphic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5402263"/>
            <a:ext cx="9144000" cy="145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09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3550" y="6359525"/>
            <a:ext cx="48863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dirty="0"/>
              <a:t>CAVS – Supporting the voluntary sector and  the community of Castle Point</a:t>
            </a:r>
          </a:p>
        </p:txBody>
      </p:sp>
      <p:grpSp>
        <p:nvGrpSpPr>
          <p:cNvPr id="2" name="Group 10"/>
          <p:cNvGrpSpPr>
            <a:grpSpLocks/>
          </p:cNvGrpSpPr>
          <p:nvPr userDrawn="1"/>
        </p:nvGrpSpPr>
        <p:grpSpPr bwMode="auto">
          <a:xfrm>
            <a:off x="7577138" y="5453063"/>
            <a:ext cx="1177925" cy="1176337"/>
            <a:chOff x="7857067" y="5300134"/>
            <a:chExt cx="999066" cy="999066"/>
          </a:xfrm>
        </p:grpSpPr>
        <p:sp>
          <p:nvSpPr>
            <p:cNvPr id="10" name="Oval 9"/>
            <p:cNvSpPr>
              <a:spLocks noChangeArrowheads="1"/>
            </p:cNvSpPr>
            <p:nvPr userDrawn="1"/>
          </p:nvSpPr>
          <p:spPr bwMode="auto">
            <a:xfrm>
              <a:off x="7857067" y="5300134"/>
              <a:ext cx="999066" cy="9990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B6DCDF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pic>
          <p:nvPicPr>
            <p:cNvPr id="1032" name="Picture 9" descr="CAVS Logo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918674" y="5363106"/>
              <a:ext cx="896492" cy="893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D0921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D0921"/>
          </a:solidFill>
          <a:latin typeface="Arial" charset="0"/>
          <a:ea typeface="ＭＳ Ｐゴシック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D0921"/>
          </a:solidFill>
          <a:latin typeface="Arial" charset="0"/>
          <a:ea typeface="ＭＳ Ｐゴシック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D0921"/>
          </a:solidFill>
          <a:latin typeface="Arial" charset="0"/>
          <a:ea typeface="ＭＳ Ｐゴシック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D092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D0921"/>
        </a:buClr>
        <a:buChar char="•"/>
        <a:defRPr sz="2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D0921"/>
        </a:buClr>
        <a:buChar char="–"/>
        <a:defRPr sz="2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D0921"/>
        </a:buClr>
        <a:buChar char="•"/>
        <a:defRPr sz="2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D0921"/>
        </a:buClr>
        <a:buChar char="–"/>
        <a:defRPr sz="2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D0921"/>
        </a:buClr>
        <a:buChar char="»"/>
        <a:defRPr sz="2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aferessex.org.uk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hyperlink" Target="http://www.stopthehate.org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a.white@castlepointavs.org.u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www.eacvs.org.uk/" TargetMode="External"/><Relationship Id="rId4" Type="http://schemas.openxmlformats.org/officeDocument/2006/relationships/hyperlink" Target="http://www.castlepointavs.org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Castle Point Association of Voluntary Services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548680"/>
            <a:ext cx="7200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 smtClean="0">
                <a:solidFill>
                  <a:srgbClr val="C00000"/>
                </a:solidFill>
              </a:rPr>
              <a:t>C</a:t>
            </a:r>
            <a:r>
              <a:rPr lang="en-GB" sz="6000" b="1" dirty="0" smtClean="0"/>
              <a:t>astle Point</a:t>
            </a:r>
          </a:p>
          <a:p>
            <a:r>
              <a:rPr lang="en-GB" sz="6000" b="1" dirty="0" smtClean="0">
                <a:solidFill>
                  <a:srgbClr val="C00000"/>
                </a:solidFill>
              </a:rPr>
              <a:t>A</a:t>
            </a:r>
            <a:r>
              <a:rPr lang="en-GB" sz="6000" b="1" dirty="0" smtClean="0"/>
              <a:t>ssociation of</a:t>
            </a:r>
          </a:p>
          <a:p>
            <a:r>
              <a:rPr lang="en-GB" sz="6000" b="1" dirty="0" smtClean="0">
                <a:solidFill>
                  <a:srgbClr val="C00000"/>
                </a:solidFill>
              </a:rPr>
              <a:t>V</a:t>
            </a:r>
            <a:r>
              <a:rPr lang="en-GB" sz="6000" b="1" dirty="0" smtClean="0"/>
              <a:t>oluntary </a:t>
            </a:r>
          </a:p>
          <a:p>
            <a:r>
              <a:rPr lang="en-GB" sz="6000" b="1" dirty="0" smtClean="0">
                <a:solidFill>
                  <a:srgbClr val="C00000"/>
                </a:solidFill>
              </a:rPr>
              <a:t>S</a:t>
            </a:r>
            <a:r>
              <a:rPr lang="en-GB" sz="6000" b="1" dirty="0" smtClean="0"/>
              <a:t>ervices</a:t>
            </a:r>
          </a:p>
          <a:p>
            <a:endParaRPr lang="en-GB" sz="2800" i="1" dirty="0" smtClean="0"/>
          </a:p>
          <a:p>
            <a:pPr algn="ctr"/>
            <a:r>
              <a:rPr lang="en-GB" sz="2400" i="1" dirty="0" smtClean="0"/>
              <a:t>Michaela White</a:t>
            </a:r>
          </a:p>
          <a:p>
            <a:endParaRPr lang="en-GB" b="1" i="1" dirty="0" smtClean="0"/>
          </a:p>
          <a:p>
            <a:endParaRPr lang="en-GB" b="1" i="1" dirty="0" smtClean="0"/>
          </a:p>
          <a:p>
            <a:endParaRPr lang="en-GB" sz="1600" i="1" dirty="0" smtClean="0"/>
          </a:p>
        </p:txBody>
      </p:sp>
      <p:pic>
        <p:nvPicPr>
          <p:cNvPr id="5" name="Picture 4" descr="cavs logo with charity numb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124744"/>
            <a:ext cx="2764152" cy="317414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396288" cy="4896543"/>
          </a:xfrm>
        </p:spPr>
        <p:txBody>
          <a:bodyPr/>
          <a:lstStyle/>
          <a:p>
            <a:pPr marL="0" indent="0">
              <a:spcAft>
                <a:spcPct val="50000"/>
              </a:spcAft>
              <a:buClr>
                <a:srgbClr val="FF0000"/>
              </a:buClr>
              <a:buNone/>
              <a:defRPr/>
            </a:pPr>
            <a:r>
              <a:rPr lang="en-GB" sz="3200" b="1" dirty="0" smtClean="0">
                <a:solidFill>
                  <a:srgbClr val="C00000"/>
                </a:solidFill>
              </a:rPr>
              <a:t>Voluntary &amp; Community Sector Involvement</a:t>
            </a:r>
          </a:p>
          <a:p>
            <a:pPr>
              <a:spcAft>
                <a:spcPct val="50000"/>
              </a:spcAft>
              <a:buClr>
                <a:srgbClr val="FF0000"/>
              </a:buClr>
              <a:defRPr/>
            </a:pPr>
            <a:r>
              <a:rPr lang="en-GB" sz="3200" dirty="0" smtClean="0"/>
              <a:t>Development of innovative solutions</a:t>
            </a:r>
          </a:p>
          <a:p>
            <a:pPr>
              <a:spcAft>
                <a:spcPct val="50000"/>
              </a:spcAft>
              <a:buClr>
                <a:srgbClr val="FF0000"/>
              </a:buClr>
              <a:defRPr/>
            </a:pPr>
            <a:r>
              <a:rPr lang="en-GB" sz="3200" dirty="0" smtClean="0"/>
              <a:t>Delivering services in partnership</a:t>
            </a:r>
          </a:p>
          <a:p>
            <a:pPr>
              <a:spcAft>
                <a:spcPct val="50000"/>
              </a:spcAft>
              <a:buClr>
                <a:srgbClr val="FF0000"/>
              </a:buClr>
              <a:defRPr/>
            </a:pPr>
            <a:r>
              <a:rPr lang="en-GB" sz="3200" dirty="0" smtClean="0"/>
              <a:t>Ability to deliver commissioned services</a:t>
            </a:r>
          </a:p>
          <a:p>
            <a:pPr>
              <a:spcAft>
                <a:spcPct val="50000"/>
              </a:spcAft>
              <a:buClr>
                <a:srgbClr val="FF0000"/>
              </a:buClr>
              <a:defRPr/>
            </a:pPr>
            <a:r>
              <a:rPr lang="en-GB" sz="3200" dirty="0" smtClean="0"/>
              <a:t>Variety of funding sources</a:t>
            </a:r>
          </a:p>
          <a:p>
            <a:pPr>
              <a:spcAft>
                <a:spcPct val="50000"/>
              </a:spcAft>
              <a:buClr>
                <a:srgbClr val="FF0000"/>
              </a:buClr>
              <a:defRPr/>
            </a:pPr>
            <a:r>
              <a:rPr lang="en-GB" sz="3200" dirty="0" smtClean="0"/>
              <a:t>Use of volunteers in targeted roles</a:t>
            </a:r>
          </a:p>
          <a:p>
            <a:pPr>
              <a:spcAft>
                <a:spcPct val="50000"/>
              </a:spcAft>
              <a:buClr>
                <a:srgbClr val="FF0000"/>
              </a:buClr>
              <a:defRPr/>
            </a:pPr>
            <a:endParaRPr lang="en-GB" sz="3200" dirty="0" smtClean="0"/>
          </a:p>
          <a:p>
            <a:pPr>
              <a:spcAft>
                <a:spcPct val="50000"/>
              </a:spcAft>
              <a:buClr>
                <a:srgbClr val="FF0000"/>
              </a:buClr>
              <a:defRPr/>
            </a:pPr>
            <a:endParaRPr lang="en-GB" sz="3200" dirty="0" smtClean="0"/>
          </a:p>
          <a:p>
            <a:pPr>
              <a:spcAft>
                <a:spcPct val="50000"/>
              </a:spcAft>
              <a:buClr>
                <a:srgbClr val="FF0000"/>
              </a:buClr>
              <a:defRPr/>
            </a:pPr>
            <a:endParaRPr lang="en-GB" sz="2800" dirty="0" smtClean="0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Castle Point Association of Voluntary Services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396288" cy="4896543"/>
          </a:xfrm>
        </p:spPr>
        <p:txBody>
          <a:bodyPr/>
          <a:lstStyle/>
          <a:p>
            <a:pPr>
              <a:spcAft>
                <a:spcPct val="50000"/>
              </a:spcAft>
              <a:buClr>
                <a:srgbClr val="FF0000"/>
              </a:buClr>
              <a:buNone/>
              <a:defRPr/>
            </a:pPr>
            <a:r>
              <a:rPr lang="en-GB" sz="3200" b="1" dirty="0" smtClean="0">
                <a:solidFill>
                  <a:srgbClr val="C00000"/>
                </a:solidFill>
              </a:rPr>
              <a:t>Partnership Opportunities</a:t>
            </a:r>
          </a:p>
          <a:p>
            <a:pPr marL="361950" indent="-36195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en-GB" sz="3200" dirty="0" smtClean="0"/>
              <a:t> Essex Alliance</a:t>
            </a:r>
          </a:p>
          <a:p>
            <a:pPr marL="441325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GB" sz="2400" dirty="0" smtClean="0"/>
              <a:t>communications@essexalliance.org.uk</a:t>
            </a:r>
          </a:p>
          <a:p>
            <a:pPr marL="441325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GB" sz="2400" dirty="0" smtClean="0"/>
              <a:t>https://www.facebook.com/essexalliance</a:t>
            </a:r>
          </a:p>
          <a:p>
            <a:pPr marL="441325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GB" sz="2400" dirty="0" smtClean="0"/>
              <a:t>https://twitter.com/essexVCSallianc</a:t>
            </a:r>
          </a:p>
          <a:p>
            <a:pPr marL="2160588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GB" sz="3200" dirty="0" smtClean="0"/>
          </a:p>
          <a:p>
            <a:pPr marL="441325" indent="-441325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en-GB" sz="3200" dirty="0" smtClean="0"/>
              <a:t>Essex wide VCS Consortia - 4SX</a:t>
            </a:r>
          </a:p>
          <a:p>
            <a:pPr marL="0" indent="441325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GB" sz="2400" dirty="0" smtClean="0"/>
              <a:t>Currently in planning stage</a:t>
            </a:r>
          </a:p>
          <a:p>
            <a:pPr marL="0" indent="441325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GB" sz="2400" dirty="0" smtClean="0"/>
          </a:p>
          <a:p>
            <a:pPr marL="441325" indent="-441325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en-GB" sz="3200" dirty="0" smtClean="0"/>
              <a:t>Local opportunities</a:t>
            </a:r>
            <a:endParaRPr lang="en-GB" sz="3600" dirty="0" smtClean="0"/>
          </a:p>
          <a:p>
            <a:pPr marL="2160588" indent="0">
              <a:spcAft>
                <a:spcPct val="50000"/>
              </a:spcAft>
              <a:buClr>
                <a:srgbClr val="FF0000"/>
              </a:buClr>
              <a:buNone/>
              <a:defRPr/>
            </a:pPr>
            <a:endParaRPr lang="en-GB" sz="3200" dirty="0" smtClean="0"/>
          </a:p>
          <a:p>
            <a:pPr marL="2160588" indent="0">
              <a:spcAft>
                <a:spcPct val="50000"/>
              </a:spcAft>
              <a:buClr>
                <a:srgbClr val="FF0000"/>
              </a:buClr>
              <a:buNone/>
              <a:defRPr/>
            </a:pPr>
            <a:endParaRPr lang="en-GB" sz="3200" dirty="0" smtClean="0"/>
          </a:p>
          <a:p>
            <a:pPr>
              <a:spcAft>
                <a:spcPct val="50000"/>
              </a:spcAft>
              <a:buClr>
                <a:srgbClr val="FF0000"/>
              </a:buClr>
              <a:defRPr/>
            </a:pPr>
            <a:endParaRPr lang="en-GB" sz="3200" dirty="0" smtClean="0"/>
          </a:p>
          <a:p>
            <a:pPr>
              <a:spcAft>
                <a:spcPct val="50000"/>
              </a:spcAft>
              <a:buClr>
                <a:srgbClr val="FF0000"/>
              </a:buClr>
              <a:defRPr/>
            </a:pPr>
            <a:endParaRPr lang="en-GB" sz="2800" dirty="0" smtClean="0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Castle Point Association of Voluntary Services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Picture 4" descr="Essex Alliance Full Logo.jpg"/>
          <p:cNvPicPr>
            <a:picLocks noChangeAspect="1"/>
          </p:cNvPicPr>
          <p:nvPr/>
        </p:nvPicPr>
        <p:blipFill>
          <a:blip r:embed="rId3" cstate="print"/>
          <a:srcRect l="3382" t="14300" b="18501"/>
          <a:stretch>
            <a:fillRect/>
          </a:stretch>
        </p:blipFill>
        <p:spPr>
          <a:xfrm>
            <a:off x="6732240" y="980728"/>
            <a:ext cx="1605410" cy="158417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396288" cy="4896543"/>
          </a:xfrm>
        </p:spPr>
        <p:txBody>
          <a:bodyPr/>
          <a:lstStyle/>
          <a:p>
            <a:pPr marL="0" indent="0">
              <a:spcAft>
                <a:spcPct val="50000"/>
              </a:spcAft>
              <a:buClr>
                <a:srgbClr val="FF0000"/>
              </a:buClr>
              <a:buNone/>
              <a:defRPr/>
            </a:pPr>
            <a:r>
              <a:rPr lang="en-GB" sz="3200" b="1" dirty="0" smtClean="0">
                <a:solidFill>
                  <a:srgbClr val="C00000"/>
                </a:solidFill>
              </a:rPr>
              <a:t>Example of VCS partnership service delivery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GB" sz="3200" dirty="0" smtClean="0"/>
              <a:t>Be Safer Project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GB" sz="3200" dirty="0" smtClean="0">
                <a:hlinkClick r:id="rId3"/>
              </a:rPr>
              <a:t>www.besaferessex.org.uk</a:t>
            </a:r>
            <a:endParaRPr lang="en-GB" sz="32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GB" sz="32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GB" sz="3200" dirty="0" smtClean="0"/>
              <a:t>and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GB" sz="32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GB" sz="3200" dirty="0" smtClean="0"/>
              <a:t>‘Stop the Hate’ Campaign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GB" sz="3200" dirty="0" smtClean="0"/>
              <a:t>Essex Police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GB" sz="3200" dirty="0" smtClean="0">
                <a:hlinkClick r:id="rId4"/>
              </a:rPr>
              <a:t>www.stopthehate.org.uk</a:t>
            </a:r>
            <a:r>
              <a:rPr lang="en-GB" sz="3200" dirty="0" smtClean="0"/>
              <a:t> </a:t>
            </a:r>
          </a:p>
          <a:p>
            <a:pPr marL="2160588" indent="0">
              <a:spcAft>
                <a:spcPct val="50000"/>
              </a:spcAft>
              <a:buClr>
                <a:srgbClr val="FF0000"/>
              </a:buClr>
              <a:buNone/>
              <a:defRPr/>
            </a:pPr>
            <a:endParaRPr lang="en-GB" sz="3200" dirty="0" smtClean="0"/>
          </a:p>
          <a:p>
            <a:pPr>
              <a:spcAft>
                <a:spcPct val="50000"/>
              </a:spcAft>
              <a:buClr>
                <a:srgbClr val="FF0000"/>
              </a:buClr>
              <a:defRPr/>
            </a:pPr>
            <a:endParaRPr lang="en-GB" sz="3200" dirty="0" smtClean="0"/>
          </a:p>
          <a:p>
            <a:pPr>
              <a:spcAft>
                <a:spcPct val="50000"/>
              </a:spcAft>
              <a:buClr>
                <a:srgbClr val="FF0000"/>
              </a:buClr>
              <a:defRPr/>
            </a:pPr>
            <a:endParaRPr lang="en-GB" sz="2800" dirty="0" smtClean="0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Castle Point Association of Voluntary Services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6" name="Picture 5" descr="Be Safer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56176" y="1268760"/>
            <a:ext cx="1533722" cy="1367506"/>
          </a:xfrm>
          <a:prstGeom prst="rect">
            <a:avLst/>
          </a:prstGeom>
        </p:spPr>
      </p:pic>
      <p:pic>
        <p:nvPicPr>
          <p:cNvPr id="7" name="Picture 6" descr="stop-the-hate-230.gif"/>
          <p:cNvPicPr>
            <a:picLocks noChangeAspect="1"/>
          </p:cNvPicPr>
          <p:nvPr/>
        </p:nvPicPr>
        <p:blipFill>
          <a:blip r:embed="rId6" cstate="print"/>
          <a:srcRect b="12121"/>
          <a:stretch>
            <a:fillRect/>
          </a:stretch>
        </p:blipFill>
        <p:spPr>
          <a:xfrm>
            <a:off x="6228184" y="2924944"/>
            <a:ext cx="1474281" cy="267003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396288" cy="4752527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GB" dirty="0" smtClean="0">
                <a:ea typeface="ＭＳ Ｐゴシック" pitchFamily="31" charset="-128"/>
              </a:rPr>
              <a:t>Michaela White</a:t>
            </a:r>
          </a:p>
          <a:p>
            <a:pPr marL="0" indent="0" algn="ctr">
              <a:buFontTx/>
              <a:buNone/>
              <a:defRPr/>
            </a:pPr>
            <a:r>
              <a:rPr lang="en-GB" dirty="0" smtClean="0">
                <a:ea typeface="ＭＳ Ｐゴシック" pitchFamily="31" charset="-128"/>
              </a:rPr>
              <a:t>Castle Point Association of Voluntary Services</a:t>
            </a:r>
          </a:p>
          <a:p>
            <a:pPr marL="0" indent="0" algn="ctr">
              <a:buFontTx/>
              <a:buNone/>
              <a:defRPr/>
            </a:pPr>
            <a:r>
              <a:rPr lang="en-GB" dirty="0" smtClean="0">
                <a:ea typeface="ＭＳ Ｐゴシック" pitchFamily="31" charset="-128"/>
                <a:hlinkClick r:id="rId3"/>
              </a:rPr>
              <a:t>Michaela.white@castlepointavs.org.uk</a:t>
            </a:r>
            <a:endParaRPr lang="en-GB" dirty="0" smtClean="0">
              <a:ea typeface="ＭＳ Ｐゴシック" pitchFamily="31" charset="-128"/>
            </a:endParaRPr>
          </a:p>
          <a:p>
            <a:pPr marL="0" indent="0" algn="ctr">
              <a:buFontTx/>
              <a:buNone/>
              <a:defRPr/>
            </a:pPr>
            <a:r>
              <a:rPr lang="en-GB" dirty="0" smtClean="0">
                <a:ea typeface="ＭＳ Ｐゴシック" pitchFamily="31" charset="-128"/>
                <a:hlinkClick r:id="rId4"/>
              </a:rPr>
              <a:t>www.castlepointavs.org.uk</a:t>
            </a:r>
            <a:endParaRPr lang="en-GB" dirty="0" smtClean="0">
              <a:ea typeface="ＭＳ Ｐゴシック" pitchFamily="31" charset="-128"/>
            </a:endParaRPr>
          </a:p>
          <a:p>
            <a:pPr marL="0" indent="0" algn="ctr">
              <a:buFontTx/>
              <a:buNone/>
              <a:defRPr/>
            </a:pPr>
            <a:r>
              <a:rPr lang="en-GB" smtClean="0">
                <a:ea typeface="ＭＳ Ｐゴシック" pitchFamily="31" charset="-128"/>
              </a:rPr>
              <a:t>01268 638416</a:t>
            </a:r>
            <a:endParaRPr lang="en-GB" dirty="0" smtClean="0">
              <a:ea typeface="ＭＳ Ｐゴシック" pitchFamily="31" charset="-128"/>
            </a:endParaRPr>
          </a:p>
          <a:p>
            <a:pPr marL="0" indent="0" algn="ctr">
              <a:buFontTx/>
              <a:buNone/>
              <a:defRPr/>
            </a:pPr>
            <a:endParaRPr lang="en-GB" dirty="0" smtClean="0">
              <a:ea typeface="ＭＳ Ｐゴシック" pitchFamily="31" charset="-128"/>
            </a:endParaRPr>
          </a:p>
          <a:p>
            <a:pPr marL="0" indent="0" algn="ctr">
              <a:buFontTx/>
              <a:buNone/>
              <a:defRPr/>
            </a:pPr>
            <a:endParaRPr lang="en-GB" dirty="0" smtClean="0">
              <a:ea typeface="ＭＳ Ｐゴシック" pitchFamily="31" charset="-128"/>
            </a:endParaRPr>
          </a:p>
          <a:p>
            <a:pPr marL="0" indent="0" algn="ctr">
              <a:buFontTx/>
              <a:buNone/>
              <a:defRPr/>
            </a:pPr>
            <a:endParaRPr lang="en-GB" dirty="0" smtClean="0">
              <a:ea typeface="ＭＳ Ｐゴシック" pitchFamily="31" charset="-128"/>
            </a:endParaRPr>
          </a:p>
          <a:p>
            <a:pPr marL="0" indent="0" algn="ctr">
              <a:buFontTx/>
              <a:buNone/>
              <a:defRPr/>
            </a:pPr>
            <a:endParaRPr lang="en-GB" dirty="0" smtClean="0">
              <a:ea typeface="ＭＳ Ｐゴシック" pitchFamily="31" charset="-128"/>
            </a:endParaRPr>
          </a:p>
          <a:p>
            <a:pPr marL="0" indent="0" algn="ctr">
              <a:buFontTx/>
              <a:buNone/>
              <a:defRPr/>
            </a:pPr>
            <a:endParaRPr lang="en-GB" dirty="0" smtClean="0">
              <a:ea typeface="ＭＳ Ｐゴシック" pitchFamily="31" charset="-128"/>
            </a:endParaRPr>
          </a:p>
          <a:p>
            <a:pPr marL="0" indent="0" algn="ctr">
              <a:buFontTx/>
              <a:buNone/>
              <a:defRPr/>
            </a:pPr>
            <a:r>
              <a:rPr lang="en-GB" dirty="0" smtClean="0">
                <a:ea typeface="ＭＳ Ｐゴシック" pitchFamily="31" charset="-128"/>
              </a:rPr>
              <a:t>Essex Association of Councils for Voluntary Services</a:t>
            </a:r>
          </a:p>
          <a:p>
            <a:pPr marL="0" indent="0" algn="ctr">
              <a:buFontTx/>
              <a:buNone/>
              <a:defRPr/>
            </a:pPr>
            <a:r>
              <a:rPr lang="en-GB" dirty="0" smtClean="0">
                <a:ea typeface="ＭＳ Ｐゴシック" pitchFamily="31" charset="-128"/>
                <a:hlinkClick r:id="rId5"/>
              </a:rPr>
              <a:t>www.eacvs.org.uk</a:t>
            </a:r>
            <a:r>
              <a:rPr lang="en-GB" dirty="0" smtClean="0">
                <a:ea typeface="ＭＳ Ｐゴシック" pitchFamily="31" charset="-128"/>
              </a:rPr>
              <a:t> 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Castle Point Association of Voluntary Services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6" name="Picture 5" descr="EACVS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51920" y="2852936"/>
            <a:ext cx="1440160" cy="146254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</TotalTime>
  <Words>134</Words>
  <Application>Microsoft Office PowerPoint</Application>
  <PresentationFormat>On-screen Show (4:3)</PresentationFormat>
  <Paragraphs>57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CAVS Admin</dc:creator>
  <cp:lastModifiedBy>Louise Miles</cp:lastModifiedBy>
  <cp:revision>167</cp:revision>
  <dcterms:created xsi:type="dcterms:W3CDTF">2011-04-04T20:20:10Z</dcterms:created>
  <dcterms:modified xsi:type="dcterms:W3CDTF">2014-03-21T11:06:13Z</dcterms:modified>
</cp:coreProperties>
</file>